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sldIdLst>
    <p:sldId id="256" r:id="rId2"/>
    <p:sldId id="272" r:id="rId3"/>
    <p:sldId id="308" r:id="rId4"/>
    <p:sldId id="273" r:id="rId5"/>
    <p:sldId id="277" r:id="rId6"/>
    <p:sldId id="274" r:id="rId7"/>
    <p:sldId id="279" r:id="rId8"/>
    <p:sldId id="280" r:id="rId9"/>
    <p:sldId id="281" r:id="rId10"/>
    <p:sldId id="286" r:id="rId11"/>
    <p:sldId id="282" r:id="rId12"/>
    <p:sldId id="257" r:id="rId13"/>
    <p:sldId id="284" r:id="rId14"/>
    <p:sldId id="258" r:id="rId15"/>
    <p:sldId id="268" r:id="rId16"/>
    <p:sldId id="302" r:id="rId17"/>
    <p:sldId id="293" r:id="rId18"/>
    <p:sldId id="287" r:id="rId19"/>
    <p:sldId id="297" r:id="rId20"/>
    <p:sldId id="298" r:id="rId21"/>
    <p:sldId id="299" r:id="rId22"/>
    <p:sldId id="285" r:id="rId23"/>
    <p:sldId id="288" r:id="rId24"/>
    <p:sldId id="291" r:id="rId25"/>
    <p:sldId id="269" r:id="rId26"/>
    <p:sldId id="267" r:id="rId27"/>
    <p:sldId id="261" r:id="rId28"/>
    <p:sldId id="295" r:id="rId29"/>
    <p:sldId id="309" r:id="rId30"/>
    <p:sldId id="289" r:id="rId31"/>
    <p:sldId id="300" r:id="rId32"/>
    <p:sldId id="301" r:id="rId33"/>
    <p:sldId id="304" r:id="rId34"/>
    <p:sldId id="30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5" autoAdjust="0"/>
    <p:restoredTop sz="94660"/>
  </p:normalViewPr>
  <p:slideViewPr>
    <p:cSldViewPr snapToGrid="0">
      <p:cViewPr varScale="1">
        <p:scale>
          <a:sx n="116" d="100"/>
          <a:sy n="116" d="100"/>
        </p:scale>
        <p:origin x="40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947AE8-11B6-4853-AAA3-CCD1BC04565E}" type="datetimeFigureOut">
              <a:rPr lang="en-US" smtClean="0"/>
              <a:t>5/23/2017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7D0DA-1A5E-42E4-8DC1-2FD7FA41CFF4}" type="slidenum">
              <a:rPr lang="en-US" smtClean="0"/>
              <a:t>‹#›</a:t>
            </a:fld>
            <a:endParaRPr lang="en-US"/>
          </a:p>
        </p:txBody>
      </p:sp>
    </p:spTree>
    <p:extLst>
      <p:ext uri="{BB962C8B-B14F-4D97-AF65-F5344CB8AC3E}">
        <p14:creationId xmlns:p14="http://schemas.microsoft.com/office/powerpoint/2010/main" val="411820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1</a:t>
            </a:fld>
            <a:endParaRPr lang="en-US"/>
          </a:p>
        </p:txBody>
      </p:sp>
    </p:spTree>
    <p:extLst>
      <p:ext uri="{BB962C8B-B14F-4D97-AF65-F5344CB8AC3E}">
        <p14:creationId xmlns:p14="http://schemas.microsoft.com/office/powerpoint/2010/main" val="2397957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10</a:t>
            </a:fld>
            <a:endParaRPr lang="en-US"/>
          </a:p>
        </p:txBody>
      </p:sp>
    </p:spTree>
    <p:extLst>
      <p:ext uri="{BB962C8B-B14F-4D97-AF65-F5344CB8AC3E}">
        <p14:creationId xmlns:p14="http://schemas.microsoft.com/office/powerpoint/2010/main" val="266778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11</a:t>
            </a:fld>
            <a:endParaRPr lang="en-US"/>
          </a:p>
        </p:txBody>
      </p:sp>
    </p:spTree>
    <p:extLst>
      <p:ext uri="{BB962C8B-B14F-4D97-AF65-F5344CB8AC3E}">
        <p14:creationId xmlns:p14="http://schemas.microsoft.com/office/powerpoint/2010/main" val="3140606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12</a:t>
            </a:fld>
            <a:endParaRPr lang="en-US"/>
          </a:p>
        </p:txBody>
      </p:sp>
    </p:spTree>
    <p:extLst>
      <p:ext uri="{BB962C8B-B14F-4D97-AF65-F5344CB8AC3E}">
        <p14:creationId xmlns:p14="http://schemas.microsoft.com/office/powerpoint/2010/main" val="2618496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13</a:t>
            </a:fld>
            <a:endParaRPr lang="en-US"/>
          </a:p>
        </p:txBody>
      </p:sp>
    </p:spTree>
    <p:extLst>
      <p:ext uri="{BB962C8B-B14F-4D97-AF65-F5344CB8AC3E}">
        <p14:creationId xmlns:p14="http://schemas.microsoft.com/office/powerpoint/2010/main" val="1154967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14</a:t>
            </a:fld>
            <a:endParaRPr lang="en-US"/>
          </a:p>
        </p:txBody>
      </p:sp>
    </p:spTree>
    <p:extLst>
      <p:ext uri="{BB962C8B-B14F-4D97-AF65-F5344CB8AC3E}">
        <p14:creationId xmlns:p14="http://schemas.microsoft.com/office/powerpoint/2010/main" val="1399290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15</a:t>
            </a:fld>
            <a:endParaRPr lang="en-US"/>
          </a:p>
        </p:txBody>
      </p:sp>
    </p:spTree>
    <p:extLst>
      <p:ext uri="{BB962C8B-B14F-4D97-AF65-F5344CB8AC3E}">
        <p14:creationId xmlns:p14="http://schemas.microsoft.com/office/powerpoint/2010/main" val="603509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16</a:t>
            </a:fld>
            <a:endParaRPr lang="en-US"/>
          </a:p>
        </p:txBody>
      </p:sp>
    </p:spTree>
    <p:extLst>
      <p:ext uri="{BB962C8B-B14F-4D97-AF65-F5344CB8AC3E}">
        <p14:creationId xmlns:p14="http://schemas.microsoft.com/office/powerpoint/2010/main" val="810684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17</a:t>
            </a:fld>
            <a:endParaRPr lang="en-US"/>
          </a:p>
        </p:txBody>
      </p:sp>
    </p:spTree>
    <p:extLst>
      <p:ext uri="{BB962C8B-B14F-4D97-AF65-F5344CB8AC3E}">
        <p14:creationId xmlns:p14="http://schemas.microsoft.com/office/powerpoint/2010/main" val="77798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18</a:t>
            </a:fld>
            <a:endParaRPr lang="en-US"/>
          </a:p>
        </p:txBody>
      </p:sp>
    </p:spTree>
    <p:extLst>
      <p:ext uri="{BB962C8B-B14F-4D97-AF65-F5344CB8AC3E}">
        <p14:creationId xmlns:p14="http://schemas.microsoft.com/office/powerpoint/2010/main" val="3016354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19</a:t>
            </a:fld>
            <a:endParaRPr lang="en-US"/>
          </a:p>
        </p:txBody>
      </p:sp>
    </p:spTree>
    <p:extLst>
      <p:ext uri="{BB962C8B-B14F-4D97-AF65-F5344CB8AC3E}">
        <p14:creationId xmlns:p14="http://schemas.microsoft.com/office/powerpoint/2010/main" val="149555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2</a:t>
            </a:fld>
            <a:endParaRPr lang="en-US"/>
          </a:p>
        </p:txBody>
      </p:sp>
    </p:spTree>
    <p:extLst>
      <p:ext uri="{BB962C8B-B14F-4D97-AF65-F5344CB8AC3E}">
        <p14:creationId xmlns:p14="http://schemas.microsoft.com/office/powerpoint/2010/main" val="1915778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20</a:t>
            </a:fld>
            <a:endParaRPr lang="en-US"/>
          </a:p>
        </p:txBody>
      </p:sp>
    </p:spTree>
    <p:extLst>
      <p:ext uri="{BB962C8B-B14F-4D97-AF65-F5344CB8AC3E}">
        <p14:creationId xmlns:p14="http://schemas.microsoft.com/office/powerpoint/2010/main" val="3417355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21</a:t>
            </a:fld>
            <a:endParaRPr lang="en-US"/>
          </a:p>
        </p:txBody>
      </p:sp>
    </p:spTree>
    <p:extLst>
      <p:ext uri="{BB962C8B-B14F-4D97-AF65-F5344CB8AC3E}">
        <p14:creationId xmlns:p14="http://schemas.microsoft.com/office/powerpoint/2010/main" val="1442790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22</a:t>
            </a:fld>
            <a:endParaRPr lang="en-US"/>
          </a:p>
        </p:txBody>
      </p:sp>
    </p:spTree>
    <p:extLst>
      <p:ext uri="{BB962C8B-B14F-4D97-AF65-F5344CB8AC3E}">
        <p14:creationId xmlns:p14="http://schemas.microsoft.com/office/powerpoint/2010/main" val="1449318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23</a:t>
            </a:fld>
            <a:endParaRPr lang="en-US"/>
          </a:p>
        </p:txBody>
      </p:sp>
    </p:spTree>
    <p:extLst>
      <p:ext uri="{BB962C8B-B14F-4D97-AF65-F5344CB8AC3E}">
        <p14:creationId xmlns:p14="http://schemas.microsoft.com/office/powerpoint/2010/main" val="158681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24</a:t>
            </a:fld>
            <a:endParaRPr lang="en-US"/>
          </a:p>
        </p:txBody>
      </p:sp>
    </p:spTree>
    <p:extLst>
      <p:ext uri="{BB962C8B-B14F-4D97-AF65-F5344CB8AC3E}">
        <p14:creationId xmlns:p14="http://schemas.microsoft.com/office/powerpoint/2010/main" val="1364873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25</a:t>
            </a:fld>
            <a:endParaRPr lang="en-US"/>
          </a:p>
        </p:txBody>
      </p:sp>
    </p:spTree>
    <p:extLst>
      <p:ext uri="{BB962C8B-B14F-4D97-AF65-F5344CB8AC3E}">
        <p14:creationId xmlns:p14="http://schemas.microsoft.com/office/powerpoint/2010/main" val="1425885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26</a:t>
            </a:fld>
            <a:endParaRPr lang="en-US"/>
          </a:p>
        </p:txBody>
      </p:sp>
    </p:spTree>
    <p:extLst>
      <p:ext uri="{BB962C8B-B14F-4D97-AF65-F5344CB8AC3E}">
        <p14:creationId xmlns:p14="http://schemas.microsoft.com/office/powerpoint/2010/main" val="3638135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27</a:t>
            </a:fld>
            <a:endParaRPr lang="en-US"/>
          </a:p>
        </p:txBody>
      </p:sp>
    </p:spTree>
    <p:extLst>
      <p:ext uri="{BB962C8B-B14F-4D97-AF65-F5344CB8AC3E}">
        <p14:creationId xmlns:p14="http://schemas.microsoft.com/office/powerpoint/2010/main" val="1259380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28</a:t>
            </a:fld>
            <a:endParaRPr lang="en-US"/>
          </a:p>
        </p:txBody>
      </p:sp>
    </p:spTree>
    <p:extLst>
      <p:ext uri="{BB962C8B-B14F-4D97-AF65-F5344CB8AC3E}">
        <p14:creationId xmlns:p14="http://schemas.microsoft.com/office/powerpoint/2010/main" val="2782893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30</a:t>
            </a:fld>
            <a:endParaRPr lang="en-US"/>
          </a:p>
        </p:txBody>
      </p:sp>
    </p:spTree>
    <p:extLst>
      <p:ext uri="{BB962C8B-B14F-4D97-AF65-F5344CB8AC3E}">
        <p14:creationId xmlns:p14="http://schemas.microsoft.com/office/powerpoint/2010/main" val="1957802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Why Are You Attending This Session?
https://www.polleverywhere.com/free_text_polls/Cmf7Y5x48tjLiIa</a:t>
            </a:r>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3</a:t>
            </a:fld>
            <a:endParaRPr lang="en-US"/>
          </a:p>
        </p:txBody>
      </p:sp>
    </p:spTree>
    <p:extLst>
      <p:ext uri="{BB962C8B-B14F-4D97-AF65-F5344CB8AC3E}">
        <p14:creationId xmlns:p14="http://schemas.microsoft.com/office/powerpoint/2010/main" val="687057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31</a:t>
            </a:fld>
            <a:endParaRPr lang="en-US"/>
          </a:p>
        </p:txBody>
      </p:sp>
    </p:spTree>
    <p:extLst>
      <p:ext uri="{BB962C8B-B14F-4D97-AF65-F5344CB8AC3E}">
        <p14:creationId xmlns:p14="http://schemas.microsoft.com/office/powerpoint/2010/main" val="2768654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32</a:t>
            </a:fld>
            <a:endParaRPr lang="en-US"/>
          </a:p>
        </p:txBody>
      </p:sp>
    </p:spTree>
    <p:extLst>
      <p:ext uri="{BB962C8B-B14F-4D97-AF65-F5344CB8AC3E}">
        <p14:creationId xmlns:p14="http://schemas.microsoft.com/office/powerpoint/2010/main" val="3270506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33</a:t>
            </a:fld>
            <a:endParaRPr lang="en-US"/>
          </a:p>
        </p:txBody>
      </p:sp>
    </p:spTree>
    <p:extLst>
      <p:ext uri="{BB962C8B-B14F-4D97-AF65-F5344CB8AC3E}">
        <p14:creationId xmlns:p14="http://schemas.microsoft.com/office/powerpoint/2010/main" val="41162779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How Can You Change Your Food Environment
https://www.polleverywhere.com/free_text_polls/AMxCFTtFqQiJ9Ld</a:t>
            </a:r>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34</a:t>
            </a:fld>
            <a:endParaRPr lang="en-US"/>
          </a:p>
        </p:txBody>
      </p:sp>
    </p:spTree>
    <p:extLst>
      <p:ext uri="{BB962C8B-B14F-4D97-AF65-F5344CB8AC3E}">
        <p14:creationId xmlns:p14="http://schemas.microsoft.com/office/powerpoint/2010/main" val="1888635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4</a:t>
            </a:fld>
            <a:endParaRPr lang="en-US"/>
          </a:p>
        </p:txBody>
      </p:sp>
    </p:spTree>
    <p:extLst>
      <p:ext uri="{BB962C8B-B14F-4D97-AF65-F5344CB8AC3E}">
        <p14:creationId xmlns:p14="http://schemas.microsoft.com/office/powerpoint/2010/main" val="3834928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5</a:t>
            </a:fld>
            <a:endParaRPr lang="en-US"/>
          </a:p>
        </p:txBody>
      </p:sp>
    </p:spTree>
    <p:extLst>
      <p:ext uri="{BB962C8B-B14F-4D97-AF65-F5344CB8AC3E}">
        <p14:creationId xmlns:p14="http://schemas.microsoft.com/office/powerpoint/2010/main" val="3920338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6</a:t>
            </a:fld>
            <a:endParaRPr lang="en-US"/>
          </a:p>
        </p:txBody>
      </p:sp>
    </p:spTree>
    <p:extLst>
      <p:ext uri="{BB962C8B-B14F-4D97-AF65-F5344CB8AC3E}">
        <p14:creationId xmlns:p14="http://schemas.microsoft.com/office/powerpoint/2010/main" val="3428301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7</a:t>
            </a:fld>
            <a:endParaRPr lang="en-US"/>
          </a:p>
        </p:txBody>
      </p:sp>
    </p:spTree>
    <p:extLst>
      <p:ext uri="{BB962C8B-B14F-4D97-AF65-F5344CB8AC3E}">
        <p14:creationId xmlns:p14="http://schemas.microsoft.com/office/powerpoint/2010/main" val="468388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8</a:t>
            </a:fld>
            <a:endParaRPr lang="en-US"/>
          </a:p>
        </p:txBody>
      </p:sp>
    </p:spTree>
    <p:extLst>
      <p:ext uri="{BB962C8B-B14F-4D97-AF65-F5344CB8AC3E}">
        <p14:creationId xmlns:p14="http://schemas.microsoft.com/office/powerpoint/2010/main" val="2982251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047D0DA-1A5E-42E4-8DC1-2FD7FA41CFF4}" type="slidenum">
              <a:rPr lang="en-US" smtClean="0"/>
              <a:t>9</a:t>
            </a:fld>
            <a:endParaRPr lang="en-US"/>
          </a:p>
        </p:txBody>
      </p:sp>
    </p:spTree>
    <p:extLst>
      <p:ext uri="{BB962C8B-B14F-4D97-AF65-F5344CB8AC3E}">
        <p14:creationId xmlns:p14="http://schemas.microsoft.com/office/powerpoint/2010/main" val="132366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91EBA32-E9F4-4EFF-9F7E-E10E6E4DAEC7}"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2047E-E087-483F-96E2-CAA1A05F62E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086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1EBA32-E9F4-4EFF-9F7E-E10E6E4DAEC7}"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2047E-E087-483F-96E2-CAA1A05F62EE}" type="slidenum">
              <a:rPr lang="en-US" smtClean="0"/>
              <a:t>‹#›</a:t>
            </a:fld>
            <a:endParaRPr lang="en-US"/>
          </a:p>
        </p:txBody>
      </p:sp>
    </p:spTree>
    <p:extLst>
      <p:ext uri="{BB962C8B-B14F-4D97-AF65-F5344CB8AC3E}">
        <p14:creationId xmlns:p14="http://schemas.microsoft.com/office/powerpoint/2010/main" val="351826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1EBA32-E9F4-4EFF-9F7E-E10E6E4DAEC7}"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2047E-E087-483F-96E2-CAA1A05F62EE}" type="slidenum">
              <a:rPr lang="en-US" smtClean="0"/>
              <a:t>‹#›</a:t>
            </a:fld>
            <a:endParaRPr lang="en-US"/>
          </a:p>
        </p:txBody>
      </p:sp>
    </p:spTree>
    <p:extLst>
      <p:ext uri="{BB962C8B-B14F-4D97-AF65-F5344CB8AC3E}">
        <p14:creationId xmlns:p14="http://schemas.microsoft.com/office/powerpoint/2010/main" val="2366110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1EBA32-E9F4-4EFF-9F7E-E10E6E4DAEC7}"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2047E-E087-483F-96E2-CAA1A05F62EE}" type="slidenum">
              <a:rPr lang="en-US" smtClean="0"/>
              <a:t>‹#›</a:t>
            </a:fld>
            <a:endParaRPr lang="en-US"/>
          </a:p>
        </p:txBody>
      </p:sp>
    </p:spTree>
    <p:extLst>
      <p:ext uri="{BB962C8B-B14F-4D97-AF65-F5344CB8AC3E}">
        <p14:creationId xmlns:p14="http://schemas.microsoft.com/office/powerpoint/2010/main" val="1113705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1EBA32-E9F4-4EFF-9F7E-E10E6E4DAEC7}"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2047E-E087-483F-96E2-CAA1A05F62E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93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91EBA32-E9F4-4EFF-9F7E-E10E6E4DAEC7}"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2047E-E087-483F-96E2-CAA1A05F62EE}" type="slidenum">
              <a:rPr lang="en-US" smtClean="0"/>
              <a:t>‹#›</a:t>
            </a:fld>
            <a:endParaRPr lang="en-US"/>
          </a:p>
        </p:txBody>
      </p:sp>
    </p:spTree>
    <p:extLst>
      <p:ext uri="{BB962C8B-B14F-4D97-AF65-F5344CB8AC3E}">
        <p14:creationId xmlns:p14="http://schemas.microsoft.com/office/powerpoint/2010/main" val="40408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1EBA32-E9F4-4EFF-9F7E-E10E6E4DAEC7}" type="datetimeFigureOut">
              <a:rPr lang="en-US" smtClean="0"/>
              <a:t>5/23/2017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32047E-E087-483F-96E2-CAA1A05F62EE}" type="slidenum">
              <a:rPr lang="en-US" smtClean="0"/>
              <a:t>‹#›</a:t>
            </a:fld>
            <a:endParaRPr lang="en-US"/>
          </a:p>
        </p:txBody>
      </p:sp>
    </p:spTree>
    <p:extLst>
      <p:ext uri="{BB962C8B-B14F-4D97-AF65-F5344CB8AC3E}">
        <p14:creationId xmlns:p14="http://schemas.microsoft.com/office/powerpoint/2010/main" val="157284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91EBA32-E9F4-4EFF-9F7E-E10E6E4DAEC7}" type="datetimeFigureOut">
              <a:rPr lang="en-US" smtClean="0"/>
              <a:t>5/23/2017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32047E-E087-483F-96E2-CAA1A05F62EE}" type="slidenum">
              <a:rPr lang="en-US" smtClean="0"/>
              <a:t>‹#›</a:t>
            </a:fld>
            <a:endParaRPr lang="en-US"/>
          </a:p>
        </p:txBody>
      </p:sp>
    </p:spTree>
    <p:extLst>
      <p:ext uri="{BB962C8B-B14F-4D97-AF65-F5344CB8AC3E}">
        <p14:creationId xmlns:p14="http://schemas.microsoft.com/office/powerpoint/2010/main" val="3332665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91EBA32-E9F4-4EFF-9F7E-E10E6E4DAEC7}" type="datetimeFigureOut">
              <a:rPr lang="en-US" smtClean="0"/>
              <a:t>5/23/2017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E32047E-E087-483F-96E2-CAA1A05F62EE}" type="slidenum">
              <a:rPr lang="en-US" smtClean="0"/>
              <a:t>‹#›</a:t>
            </a:fld>
            <a:endParaRPr lang="en-US"/>
          </a:p>
        </p:txBody>
      </p:sp>
    </p:spTree>
    <p:extLst>
      <p:ext uri="{BB962C8B-B14F-4D97-AF65-F5344CB8AC3E}">
        <p14:creationId xmlns:p14="http://schemas.microsoft.com/office/powerpoint/2010/main" val="311840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91EBA32-E9F4-4EFF-9F7E-E10E6E4DAEC7}" type="datetimeFigureOut">
              <a:rPr lang="en-US" smtClean="0"/>
              <a:t>5/23/2017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E32047E-E087-483F-96E2-CAA1A05F62EE}" type="slidenum">
              <a:rPr lang="en-US" smtClean="0"/>
              <a:t>‹#›</a:t>
            </a:fld>
            <a:endParaRPr lang="en-US"/>
          </a:p>
        </p:txBody>
      </p:sp>
    </p:spTree>
    <p:extLst>
      <p:ext uri="{BB962C8B-B14F-4D97-AF65-F5344CB8AC3E}">
        <p14:creationId xmlns:p14="http://schemas.microsoft.com/office/powerpoint/2010/main" val="1646945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1EBA32-E9F4-4EFF-9F7E-E10E6E4DAEC7}"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2047E-E087-483F-96E2-CAA1A05F62EE}" type="slidenum">
              <a:rPr lang="en-US" smtClean="0"/>
              <a:t>‹#›</a:t>
            </a:fld>
            <a:endParaRPr lang="en-US"/>
          </a:p>
        </p:txBody>
      </p:sp>
    </p:spTree>
    <p:extLst>
      <p:ext uri="{BB962C8B-B14F-4D97-AF65-F5344CB8AC3E}">
        <p14:creationId xmlns:p14="http://schemas.microsoft.com/office/powerpoint/2010/main" val="3254796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91EBA32-E9F4-4EFF-9F7E-E10E6E4DAEC7}" type="datetimeFigureOut">
              <a:rPr lang="en-US" smtClean="0"/>
              <a:t>5/23/2017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E32047E-E087-483F-96E2-CAA1A05F62E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0910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ncbi.nlm.nih.gov/pmc/articles/PMC3947396/"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dx.doi.org/10.1038/ijo.2013.169" TargetMode="External"/><Relationship Id="rId4" Type="http://schemas.openxmlformats.org/officeDocument/2006/relationships/hyperlink" Target="http://www.ncbi.nlm.nih.gov/pmc/articles/PMC394739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youtu.be/aJmgN5wavNY"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bing.com/images/search?q=photos+of+dining+rooms+in+long+term+care&amp;id=540D7FB28C3C30CA5E6381497CCFE81DD6924786&amp;FORM=IQFRBA"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Does the External Environment Impact Food Consumption?</a:t>
            </a:r>
            <a:endParaRPr lang="en-US" dirty="0"/>
          </a:p>
        </p:txBody>
      </p:sp>
      <p:sp>
        <p:nvSpPr>
          <p:cNvPr id="3" name="Subtitle 2"/>
          <p:cNvSpPr>
            <a:spLocks noGrp="1"/>
          </p:cNvSpPr>
          <p:nvPr>
            <p:ph type="subTitle" idx="1"/>
          </p:nvPr>
        </p:nvSpPr>
        <p:spPr/>
        <p:txBody>
          <a:bodyPr/>
          <a:lstStyle/>
          <a:p>
            <a:r>
              <a:rPr lang="en-US" dirty="0" smtClean="0"/>
              <a:t>Color, shape, visibility, size</a:t>
            </a:r>
            <a:endParaRPr lang="en-US" dirty="0"/>
          </a:p>
        </p:txBody>
      </p:sp>
    </p:spTree>
    <p:extLst>
      <p:ext uri="{BB962C8B-B14F-4D97-AF65-F5344CB8AC3E}">
        <p14:creationId xmlns:p14="http://schemas.microsoft.com/office/powerpoint/2010/main" val="296845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650" y="219075"/>
            <a:ext cx="3048000" cy="4040921"/>
          </a:xfrm>
          <a:prstGeom prst="rect">
            <a:avLst/>
          </a:prstGeom>
        </p:spPr>
      </p:pic>
      <p:sp>
        <p:nvSpPr>
          <p:cNvPr id="3" name="Rectangle 2"/>
          <p:cNvSpPr/>
          <p:nvPr/>
        </p:nvSpPr>
        <p:spPr>
          <a:xfrm>
            <a:off x="3290682" y="4860159"/>
            <a:ext cx="4910344" cy="646331"/>
          </a:xfrm>
          <a:prstGeom prst="rect">
            <a:avLst/>
          </a:prstGeom>
        </p:spPr>
        <p:txBody>
          <a:bodyPr wrap="square">
            <a:spAutoFit/>
          </a:bodyPr>
          <a:lstStyle/>
          <a:p>
            <a:r>
              <a:rPr lang="en-US" dirty="0">
                <a:hlinkClick r:id="rId4"/>
              </a:rPr>
              <a:t>http://www.ncbi.nlm.nih.gov/pmc/articles/PMC3947396/</a:t>
            </a:r>
            <a:endParaRPr lang="en-US" dirty="0"/>
          </a:p>
        </p:txBody>
      </p:sp>
      <p:sp>
        <p:nvSpPr>
          <p:cNvPr id="4" name="Rectangle 3"/>
          <p:cNvSpPr/>
          <p:nvPr/>
        </p:nvSpPr>
        <p:spPr>
          <a:xfrm>
            <a:off x="5167700" y="4259996"/>
            <a:ext cx="2452299" cy="369332"/>
          </a:xfrm>
          <a:prstGeom prst="rect">
            <a:avLst/>
          </a:prstGeom>
        </p:spPr>
        <p:txBody>
          <a:bodyPr wrap="square">
            <a:spAutoFit/>
          </a:bodyPr>
          <a:lstStyle/>
          <a:p>
            <a:r>
              <a:rPr lang="en-US" dirty="0" err="1"/>
              <a:t>Delboeuf</a:t>
            </a:r>
            <a:r>
              <a:rPr lang="en-US" dirty="0"/>
              <a:t> illusions</a:t>
            </a:r>
          </a:p>
        </p:txBody>
      </p:sp>
    </p:spTree>
    <p:extLst>
      <p:ext uri="{BB962C8B-B14F-4D97-AF65-F5344CB8AC3E}">
        <p14:creationId xmlns:p14="http://schemas.microsoft.com/office/powerpoint/2010/main" val="1025864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of Dinnerware</a:t>
            </a:r>
            <a:endParaRPr lang="en-US" dirty="0"/>
          </a:p>
        </p:txBody>
      </p:sp>
      <p:sp>
        <p:nvSpPr>
          <p:cNvPr id="3" name="Content Placeholder 2"/>
          <p:cNvSpPr>
            <a:spLocks noGrp="1"/>
          </p:cNvSpPr>
          <p:nvPr>
            <p:ph idx="1"/>
          </p:nvPr>
        </p:nvSpPr>
        <p:spPr/>
        <p:txBody>
          <a:bodyPr/>
          <a:lstStyle/>
          <a:p>
            <a:r>
              <a:rPr lang="en-US" dirty="0" smtClean="0"/>
              <a:t>Research shows that people will eat and drink more with larger dinner and glassware.</a:t>
            </a:r>
          </a:p>
          <a:p>
            <a:r>
              <a:rPr lang="en-US" dirty="0" smtClean="0"/>
              <a:t>Portion Distortion</a:t>
            </a:r>
          </a:p>
          <a:p>
            <a:pPr lvl="1"/>
            <a:r>
              <a:rPr lang="en-US" dirty="0"/>
              <a:t>Plates and bowls also may affect consumption patterns; a recent study found that, when provided an 8-ounce cereal bowl or a 16-ounce cereal bowl, both adults and children consume 44 percent more cereal if using the larger bowl</a:t>
            </a:r>
            <a:r>
              <a:rPr lang="en-US" dirty="0" smtClean="0"/>
              <a:t>.</a:t>
            </a:r>
          </a:p>
          <a:p>
            <a:r>
              <a:rPr lang="en-US" dirty="0" smtClean="0"/>
              <a:t>Clean the Plate Club</a:t>
            </a:r>
          </a:p>
          <a:p>
            <a:endParaRPr lang="en-US" dirty="0"/>
          </a:p>
        </p:txBody>
      </p:sp>
    </p:spTree>
    <p:extLst>
      <p:ext uri="{BB962C8B-B14F-4D97-AF65-F5344CB8AC3E}">
        <p14:creationId xmlns:p14="http://schemas.microsoft.com/office/powerpoint/2010/main" val="4012017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29" y="0"/>
            <a:ext cx="10586341" cy="6858000"/>
          </a:xfrm>
          <a:prstGeom prst="rect">
            <a:avLst/>
          </a:prstGeom>
        </p:spPr>
      </p:pic>
    </p:spTree>
    <p:extLst>
      <p:ext uri="{BB962C8B-B14F-4D97-AF65-F5344CB8AC3E}">
        <p14:creationId xmlns:p14="http://schemas.microsoft.com/office/powerpoint/2010/main" val="542153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90501"/>
            <a:ext cx="9744074" cy="504824"/>
          </a:xfrm>
        </p:spPr>
        <p:txBody>
          <a:bodyPr>
            <a:normAutofit fontScale="90000"/>
          </a:bodyPr>
          <a:lstStyle/>
          <a:p>
            <a:r>
              <a:rPr lang="en-US" dirty="0" smtClean="0">
                <a:effectLst/>
              </a:rPr>
              <a:t/>
            </a:r>
            <a:br>
              <a:rPr lang="en-US" dirty="0" smtClean="0">
                <a:effectLst/>
              </a:rPr>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20643" y="502355"/>
            <a:ext cx="4474464" cy="3328416"/>
          </a:xfrm>
        </p:spPr>
      </p:pic>
      <p:sp>
        <p:nvSpPr>
          <p:cNvPr id="5" name="Rectangle 4"/>
          <p:cNvSpPr/>
          <p:nvPr/>
        </p:nvSpPr>
        <p:spPr>
          <a:xfrm>
            <a:off x="3055188" y="5173796"/>
            <a:ext cx="6081623" cy="1477328"/>
          </a:xfrm>
          <a:prstGeom prst="rect">
            <a:avLst/>
          </a:prstGeom>
        </p:spPr>
        <p:txBody>
          <a:bodyPr wrap="square">
            <a:spAutoFit/>
          </a:bodyPr>
          <a:lstStyle/>
          <a:p>
            <a:r>
              <a:rPr lang="en-US" b="1" dirty="0" smtClean="0"/>
              <a:t>Examples of pictures used as </a:t>
            </a:r>
            <a:r>
              <a:rPr lang="en-US" b="1" dirty="0" err="1" smtClean="0"/>
              <a:t>stimuli</a:t>
            </a:r>
            <a:r>
              <a:rPr lang="en-US" dirty="0" err="1" smtClean="0"/>
              <a:t>A</a:t>
            </a:r>
            <a:r>
              <a:rPr lang="en-US" dirty="0" smtClean="0"/>
              <a:t>) Standard stimulus (i.e. food size of 185 pixels on a plate with a 1/3 rim width-to-plate radius proportion) is on right; Rimless plate with same food size is on left and B) Standard stimulus is on left; same rim size with smaller food size is on right</a:t>
            </a:r>
            <a:endParaRPr lang="en-US" dirty="0"/>
          </a:p>
        </p:txBody>
      </p:sp>
      <p:sp>
        <p:nvSpPr>
          <p:cNvPr id="6" name="Rectangle 5"/>
          <p:cNvSpPr/>
          <p:nvPr/>
        </p:nvSpPr>
        <p:spPr>
          <a:xfrm>
            <a:off x="3048000" y="3790950"/>
            <a:ext cx="5924550" cy="1200329"/>
          </a:xfrm>
          <a:prstGeom prst="rect">
            <a:avLst/>
          </a:prstGeom>
        </p:spPr>
        <p:txBody>
          <a:bodyPr wrap="square">
            <a:spAutoFit/>
          </a:bodyPr>
          <a:lstStyle/>
          <a:p>
            <a:r>
              <a:rPr lang="en-US" dirty="0"/>
              <a:t>PMC full </a:t>
            </a:r>
            <a:r>
              <a:rPr lang="en-US" dirty="0" err="1"/>
              <a:t>text:</a:t>
            </a:r>
            <a:r>
              <a:rPr lang="en-US" dirty="0" err="1">
                <a:hlinkClick r:id="rId4"/>
              </a:rPr>
              <a:t>Int</a:t>
            </a:r>
            <a:r>
              <a:rPr lang="en-US" dirty="0">
                <a:hlinkClick r:id="rId4"/>
              </a:rPr>
              <a:t> J </a:t>
            </a:r>
            <a:r>
              <a:rPr lang="en-US" dirty="0" err="1">
                <a:hlinkClick r:id="rId4"/>
              </a:rPr>
              <a:t>Obes</a:t>
            </a:r>
            <a:r>
              <a:rPr lang="en-US" dirty="0">
                <a:hlinkClick r:id="rId4"/>
              </a:rPr>
              <a:t> (</a:t>
            </a:r>
            <a:r>
              <a:rPr lang="en-US" dirty="0" err="1">
                <a:hlinkClick r:id="rId4"/>
              </a:rPr>
              <a:t>Lond</a:t>
            </a:r>
            <a:r>
              <a:rPr lang="en-US" dirty="0">
                <a:hlinkClick r:id="rId4"/>
              </a:rPr>
              <a:t>). Author manuscript; available in PMC 2014 Nov 1.</a:t>
            </a:r>
            <a:r>
              <a:rPr lang="en-US" dirty="0"/>
              <a:t>Published in final edited form as:</a:t>
            </a:r>
            <a:br>
              <a:rPr lang="en-US" dirty="0"/>
            </a:br>
            <a:r>
              <a:rPr lang="en-US" dirty="0" err="1"/>
              <a:t>Int</a:t>
            </a:r>
            <a:r>
              <a:rPr lang="en-US" dirty="0"/>
              <a:t> J </a:t>
            </a:r>
            <a:r>
              <a:rPr lang="en-US" dirty="0" err="1"/>
              <a:t>Obes</a:t>
            </a:r>
            <a:r>
              <a:rPr lang="en-US" dirty="0"/>
              <a:t> (</a:t>
            </a:r>
            <a:r>
              <a:rPr lang="en-US" dirty="0" err="1"/>
              <a:t>Lond</a:t>
            </a:r>
            <a:r>
              <a:rPr lang="en-US" dirty="0"/>
              <a:t>). 2014 May; 38(5): 657–662. Published online 2013 Sep 5. </a:t>
            </a:r>
            <a:r>
              <a:rPr lang="en-US" dirty="0" err="1"/>
              <a:t>doi</a:t>
            </a:r>
            <a:r>
              <a:rPr lang="en-US" dirty="0"/>
              <a:t>:  </a:t>
            </a:r>
            <a:r>
              <a:rPr lang="en-US" dirty="0">
                <a:hlinkClick r:id="rId5"/>
              </a:rPr>
              <a:t>10.1038/ijo.2013.169</a:t>
            </a:r>
            <a:endParaRPr lang="en-US" dirty="0"/>
          </a:p>
        </p:txBody>
      </p:sp>
    </p:spTree>
    <p:extLst>
      <p:ext uri="{BB962C8B-B14F-4D97-AF65-F5344CB8AC3E}">
        <p14:creationId xmlns:p14="http://schemas.microsoft.com/office/powerpoint/2010/main" val="2299306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3088" y="0"/>
            <a:ext cx="9425823" cy="6858000"/>
          </a:xfrm>
          <a:prstGeom prst="rect">
            <a:avLst/>
          </a:prstGeom>
        </p:spPr>
      </p:pic>
    </p:spTree>
    <p:extLst>
      <p:ext uri="{BB962C8B-B14F-4D97-AF65-F5344CB8AC3E}">
        <p14:creationId xmlns:p14="http://schemas.microsoft.com/office/powerpoint/2010/main" val="1255466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3348" y="193548"/>
            <a:ext cx="7385304" cy="6470904"/>
          </a:xfrm>
          <a:prstGeom prst="rect">
            <a:avLst/>
          </a:prstGeom>
        </p:spPr>
      </p:pic>
    </p:spTree>
    <p:extLst>
      <p:ext uri="{BB962C8B-B14F-4D97-AF65-F5344CB8AC3E}">
        <p14:creationId xmlns:p14="http://schemas.microsoft.com/office/powerpoint/2010/main" val="2825140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Cream Study</a:t>
            </a:r>
            <a:endParaRPr lang="en-US" dirty="0"/>
          </a:p>
        </p:txBody>
      </p:sp>
      <p:sp>
        <p:nvSpPr>
          <p:cNvPr id="3" name="Content Placeholder 2"/>
          <p:cNvSpPr>
            <a:spLocks noGrp="1"/>
          </p:cNvSpPr>
          <p:nvPr>
            <p:ph idx="1"/>
          </p:nvPr>
        </p:nvSpPr>
        <p:spPr/>
        <p:txBody>
          <a:bodyPr/>
          <a:lstStyle/>
          <a:p>
            <a:r>
              <a:rPr lang="en-US" dirty="0" smtClean="0"/>
              <a:t>Cornell University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2516" y="1690688"/>
            <a:ext cx="5715000" cy="4286250"/>
          </a:xfrm>
          <a:prstGeom prst="rect">
            <a:avLst/>
          </a:prstGeom>
        </p:spPr>
      </p:pic>
    </p:spTree>
    <p:extLst>
      <p:ext uri="{BB962C8B-B14F-4D97-AF65-F5344CB8AC3E}">
        <p14:creationId xmlns:p14="http://schemas.microsoft.com/office/powerpoint/2010/main" val="100963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551837"/>
            <a:ext cx="6096000" cy="1754326"/>
          </a:xfrm>
          <a:prstGeom prst="rect">
            <a:avLst/>
          </a:prstGeom>
        </p:spPr>
        <p:txBody>
          <a:bodyPr>
            <a:spAutoFit/>
          </a:bodyPr>
          <a:lstStyle/>
          <a:p>
            <a:r>
              <a:rPr lang="en-US" dirty="0"/>
              <a:t>To encourage people to consume more of certain foods such as fruits and vegetables, try using larger plates, bowls and utensils. If you want to limit consumption, use smaller serving utensils, plates and bowls. Considering Americans consume about 92 percent of what they serve themselves, influencing how much ends up on the plate is a great place to start. </a:t>
            </a:r>
          </a:p>
        </p:txBody>
      </p:sp>
    </p:spTree>
    <p:extLst>
      <p:ext uri="{BB962C8B-B14F-4D97-AF65-F5344CB8AC3E}">
        <p14:creationId xmlns:p14="http://schemas.microsoft.com/office/powerpoint/2010/main" val="933004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Beverages</a:t>
            </a:r>
            <a:endParaRPr lang="en-US" dirty="0"/>
          </a:p>
        </p:txBody>
      </p:sp>
      <p:sp>
        <p:nvSpPr>
          <p:cNvPr id="3" name="Content Placeholder 2"/>
          <p:cNvSpPr>
            <a:spLocks noGrp="1"/>
          </p:cNvSpPr>
          <p:nvPr>
            <p:ph idx="1"/>
          </p:nvPr>
        </p:nvSpPr>
        <p:spPr/>
        <p:txBody>
          <a:bodyPr/>
          <a:lstStyle/>
          <a:p>
            <a:r>
              <a:rPr lang="en-US" dirty="0" smtClean="0"/>
              <a:t>Research </a:t>
            </a:r>
            <a:r>
              <a:rPr lang="en-US" dirty="0"/>
              <a:t>has shown the average person will serve himself or herself up to 30 percent more of a beverage when it’s poured into a short-wide glass compared with a tall-thin glass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3532" y="2719387"/>
            <a:ext cx="5469147" cy="2335692"/>
          </a:xfrm>
          <a:prstGeom prst="rect">
            <a:avLst/>
          </a:prstGeom>
        </p:spPr>
      </p:pic>
    </p:spTree>
    <p:extLst>
      <p:ext uri="{BB962C8B-B14F-4D97-AF65-F5344CB8AC3E}">
        <p14:creationId xmlns:p14="http://schemas.microsoft.com/office/powerpoint/2010/main" val="42466006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Plating</a:t>
            </a:r>
            <a:endParaRPr lang="en-US" dirty="0"/>
          </a:p>
        </p:txBody>
      </p:sp>
      <p:sp>
        <p:nvSpPr>
          <p:cNvPr id="3" name="Content Placeholder 2"/>
          <p:cNvSpPr>
            <a:spLocks noGrp="1"/>
          </p:cNvSpPr>
          <p:nvPr>
            <p:ph idx="1"/>
          </p:nvPr>
        </p:nvSpPr>
        <p:spPr/>
        <p:txBody>
          <a:bodyPr/>
          <a:lstStyle/>
          <a:p>
            <a:r>
              <a:rPr lang="en-US" dirty="0" smtClean="0"/>
              <a:t>According </a:t>
            </a:r>
            <a:r>
              <a:rPr lang="en-US" dirty="0"/>
              <a:t>to one study, adults prefer three components and three colors on their dinner plates, while children prefer seven different components and six different colors. The perception of choice also has a profound impact on consumption; research suggests when we perceive more variety, </a:t>
            </a:r>
            <a:r>
              <a:rPr lang="en-US" dirty="0" smtClean="0"/>
              <a:t>consumption </a:t>
            </a:r>
            <a:r>
              <a:rPr lang="en-US" dirty="0"/>
              <a:t>increases by almost 77 percent</a:t>
            </a:r>
            <a:r>
              <a:rPr lang="en-US" dirty="0" smtClean="0"/>
              <a:t>.</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021" y="4231481"/>
            <a:ext cx="3530600" cy="2286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1043" y="4231482"/>
            <a:ext cx="2333265" cy="2080418"/>
          </a:xfrm>
          <a:prstGeom prst="rect">
            <a:avLst/>
          </a:prstGeom>
        </p:spPr>
      </p:pic>
    </p:spTree>
    <p:extLst>
      <p:ext uri="{BB962C8B-B14F-4D97-AF65-F5344CB8AC3E}">
        <p14:creationId xmlns:p14="http://schemas.microsoft.com/office/powerpoint/2010/main" val="3470581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Anna M. Page, MS. RDN. LD</a:t>
            </a:r>
            <a:endParaRPr lang="en-US" dirty="0"/>
          </a:p>
        </p:txBody>
      </p:sp>
      <p:sp>
        <p:nvSpPr>
          <p:cNvPr id="7" name="Content Placeholder 6"/>
          <p:cNvSpPr>
            <a:spLocks noGrp="1"/>
          </p:cNvSpPr>
          <p:nvPr>
            <p:ph idx="1"/>
          </p:nvPr>
        </p:nvSpPr>
        <p:spPr/>
        <p:txBody>
          <a:bodyPr/>
          <a:lstStyle/>
          <a:p>
            <a:r>
              <a:rPr lang="en-US" dirty="0" smtClean="0"/>
              <a:t>Associate Professor, </a:t>
            </a:r>
            <a:r>
              <a:rPr lang="en-US" dirty="0" smtClean="0"/>
              <a:t>Director Honors Program, </a:t>
            </a:r>
            <a:r>
              <a:rPr lang="en-US" dirty="0" smtClean="0"/>
              <a:t>Johnson County Community College</a:t>
            </a:r>
          </a:p>
          <a:p>
            <a:r>
              <a:rPr lang="en-US" dirty="0" smtClean="0"/>
              <a:t>Objectives</a:t>
            </a:r>
            <a:r>
              <a:rPr lang="en-US" dirty="0" smtClean="0"/>
              <a:t>:</a:t>
            </a:r>
          </a:p>
          <a:p>
            <a:pPr lvl="1"/>
            <a:r>
              <a:rPr lang="en-US" dirty="0" smtClean="0"/>
              <a:t>Define the impact of color on food consumption</a:t>
            </a:r>
          </a:p>
          <a:p>
            <a:pPr lvl="1"/>
            <a:r>
              <a:rPr lang="en-US" dirty="0" smtClean="0"/>
              <a:t>Differentiate between different dinnerware and food consumption</a:t>
            </a:r>
          </a:p>
          <a:p>
            <a:pPr lvl="1"/>
            <a:r>
              <a:rPr lang="en-US" dirty="0" smtClean="0"/>
              <a:t>Assess how environment impacts perception of food quality</a:t>
            </a:r>
          </a:p>
          <a:p>
            <a:pPr lvl="1"/>
            <a:r>
              <a:rPr lang="en-US" dirty="0" smtClean="0"/>
              <a:t>Apply how food nudges can be </a:t>
            </a:r>
            <a:r>
              <a:rPr lang="en-US" dirty="0" smtClean="0"/>
              <a:t>utilized</a:t>
            </a:r>
            <a:endParaRPr lang="en-US" dirty="0"/>
          </a:p>
        </p:txBody>
      </p:sp>
    </p:spTree>
    <p:extLst>
      <p:ext uri="{BB962C8B-B14F-4D97-AF65-F5344CB8AC3E}">
        <p14:creationId xmlns:p14="http://schemas.microsoft.com/office/powerpoint/2010/main" val="3764485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or Taste?</a:t>
            </a:r>
            <a:endParaRPr lang="en-US" dirty="0"/>
          </a:p>
        </p:txBody>
      </p:sp>
      <p:sp>
        <p:nvSpPr>
          <p:cNvPr id="3" name="Content Placeholder 2"/>
          <p:cNvSpPr>
            <a:spLocks noGrp="1"/>
          </p:cNvSpPr>
          <p:nvPr>
            <p:ph idx="1"/>
          </p:nvPr>
        </p:nvSpPr>
        <p:spPr/>
        <p:txBody>
          <a:bodyPr/>
          <a:lstStyle/>
          <a:p>
            <a:r>
              <a:rPr lang="en-US" dirty="0" smtClean="0"/>
              <a:t>Jelly bean mixture compared to one color consumed almost twice as much</a:t>
            </a:r>
          </a:p>
          <a:p>
            <a:r>
              <a:rPr lang="en-US" dirty="0" smtClean="0"/>
              <a:t>7 colors of M &amp; M’s equals 56</a:t>
            </a:r>
          </a:p>
          <a:p>
            <a:r>
              <a:rPr lang="en-US" dirty="0" smtClean="0"/>
              <a:t>10 colors of M &amp; M’s equals 90</a:t>
            </a:r>
            <a:endParaRPr lang="en-US" dirty="0"/>
          </a:p>
        </p:txBody>
      </p:sp>
      <p:pic>
        <p:nvPicPr>
          <p:cNvPr id="4" name="Picture 3"/>
          <p:cNvPicPr>
            <a:picLocks noChangeAspect="1"/>
          </p:cNvPicPr>
          <p:nvPr/>
        </p:nvPicPr>
        <p:blipFill>
          <a:blip r:embed="rId3"/>
          <a:stretch>
            <a:fillRect/>
          </a:stretch>
        </p:blipFill>
        <p:spPr>
          <a:xfrm>
            <a:off x="4494093" y="4097547"/>
            <a:ext cx="2200005" cy="1794295"/>
          </a:xfrm>
          <a:prstGeom prst="rect">
            <a:avLst/>
          </a:prstGeom>
        </p:spPr>
      </p:pic>
    </p:spTree>
    <p:extLst>
      <p:ext uri="{BB962C8B-B14F-4D97-AF65-F5344CB8AC3E}">
        <p14:creationId xmlns:p14="http://schemas.microsoft.com/office/powerpoint/2010/main" val="2630128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Variety</a:t>
            </a:r>
            <a:endParaRPr lang="en-US" dirty="0"/>
          </a:p>
        </p:txBody>
      </p:sp>
      <p:sp>
        <p:nvSpPr>
          <p:cNvPr id="4" name="AutoShape 2" descr="Image result for picture of mixed greens"/>
          <p:cNvSpPr>
            <a:spLocks noChangeAspect="1" noChangeArrowheads="1"/>
          </p:cNvSpPr>
          <p:nvPr/>
        </p:nvSpPr>
        <p:spPr bwMode="auto">
          <a:xfrm>
            <a:off x="-31750" y="-136525"/>
            <a:ext cx="1809750" cy="1323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1778000" y="2317227"/>
            <a:ext cx="2495623" cy="182574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7262" y="4506441"/>
            <a:ext cx="2424632" cy="186135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9146" y="677418"/>
            <a:ext cx="3410070" cy="255268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7222" y="3542392"/>
            <a:ext cx="3711994" cy="2874144"/>
          </a:xfrm>
          <a:prstGeom prst="rect">
            <a:avLst/>
          </a:prstGeom>
        </p:spPr>
      </p:pic>
    </p:spTree>
    <p:extLst>
      <p:ext uri="{BB962C8B-B14F-4D97-AF65-F5344CB8AC3E}">
        <p14:creationId xmlns:p14="http://schemas.microsoft.com/office/powerpoint/2010/main" val="1357913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Service</a:t>
            </a:r>
            <a:endParaRPr lang="en-US" dirty="0"/>
          </a:p>
        </p:txBody>
      </p:sp>
      <p:sp>
        <p:nvSpPr>
          <p:cNvPr id="3" name="Content Placeholder 2"/>
          <p:cNvSpPr>
            <a:spLocks noGrp="1"/>
          </p:cNvSpPr>
          <p:nvPr>
            <p:ph idx="1"/>
          </p:nvPr>
        </p:nvSpPr>
        <p:spPr/>
        <p:txBody>
          <a:bodyPr/>
          <a:lstStyle/>
          <a:p>
            <a:r>
              <a:rPr lang="en-US" dirty="0"/>
              <a:t>When you serve yourself, you are 92% more likely to eat what is on your plate</a:t>
            </a:r>
            <a:r>
              <a:rPr lang="en-US" dirty="0" smtClean="0"/>
              <a:t>.</a:t>
            </a:r>
          </a:p>
          <a:p>
            <a:r>
              <a:rPr lang="en-US" dirty="0" smtClean="0"/>
              <a:t>Buffets</a:t>
            </a:r>
          </a:p>
          <a:p>
            <a:pPr lvl="1"/>
            <a:r>
              <a:rPr lang="en-US" dirty="0" smtClean="0"/>
              <a:t>People will consume more of the food at the beginning of a buffet line</a:t>
            </a:r>
          </a:p>
          <a:p>
            <a:pPr lvl="1"/>
            <a:r>
              <a:rPr lang="en-US" dirty="0" smtClean="0"/>
              <a:t>Where should we put the healthy food?</a:t>
            </a:r>
          </a:p>
          <a:p>
            <a:r>
              <a:rPr lang="en-US" dirty="0" smtClean="0"/>
              <a:t>Trays</a:t>
            </a:r>
          </a:p>
          <a:p>
            <a:pPr lvl="1"/>
            <a:r>
              <a:rPr lang="en-US" dirty="0" smtClean="0"/>
              <a:t>Going ‘</a:t>
            </a:r>
            <a:r>
              <a:rPr lang="en-US" dirty="0" err="1" smtClean="0"/>
              <a:t>trayless</a:t>
            </a:r>
            <a:r>
              <a:rPr lang="en-US" dirty="0" smtClean="0"/>
              <a:t>’ may decrease food consumption and food waste BUT</a:t>
            </a:r>
          </a:p>
          <a:p>
            <a:pPr lvl="1"/>
            <a:r>
              <a:rPr lang="en-US" dirty="0" smtClean="0"/>
              <a:t>More current research indicates people leave off the salad but keep the dessert…maybe just smaller trays?</a:t>
            </a:r>
            <a:endParaRPr lang="en-US" dirty="0"/>
          </a:p>
        </p:txBody>
      </p:sp>
    </p:spTree>
    <p:extLst>
      <p:ext uri="{BB962C8B-B14F-4D97-AF65-F5344CB8AC3E}">
        <p14:creationId xmlns:p14="http://schemas.microsoft.com/office/powerpoint/2010/main" val="16989292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a:t>
            </a:r>
            <a:endParaRPr lang="en-US" dirty="0"/>
          </a:p>
        </p:txBody>
      </p:sp>
      <p:sp>
        <p:nvSpPr>
          <p:cNvPr id="3" name="Content Placeholder 2"/>
          <p:cNvSpPr>
            <a:spLocks noGrp="1"/>
          </p:cNvSpPr>
          <p:nvPr>
            <p:ph idx="1"/>
          </p:nvPr>
        </p:nvSpPr>
        <p:spPr/>
        <p:txBody>
          <a:bodyPr/>
          <a:lstStyle/>
          <a:p>
            <a:r>
              <a:rPr lang="en-US" dirty="0" smtClean="0"/>
              <a:t>Healthy food in large dinnerware</a:t>
            </a:r>
          </a:p>
          <a:p>
            <a:r>
              <a:rPr lang="en-US" dirty="0" smtClean="0"/>
              <a:t>Less healthy food in small dinnerware</a:t>
            </a:r>
          </a:p>
          <a:p>
            <a:r>
              <a:rPr lang="en-US" dirty="0" smtClean="0"/>
              <a:t>Healthy food served on same color plates</a:t>
            </a:r>
          </a:p>
          <a:p>
            <a:pPr lvl="1"/>
            <a:r>
              <a:rPr lang="en-US" dirty="0" smtClean="0"/>
              <a:t>Green salad on green plates</a:t>
            </a:r>
          </a:p>
          <a:p>
            <a:r>
              <a:rPr lang="en-US" dirty="0" smtClean="0"/>
              <a:t>Healthy beverages served in short wide glasses</a:t>
            </a:r>
          </a:p>
          <a:p>
            <a:r>
              <a:rPr lang="en-US" dirty="0" smtClean="0"/>
              <a:t>Less healthy beverages served in long tall glasses</a:t>
            </a:r>
          </a:p>
          <a:p>
            <a:r>
              <a:rPr lang="en-US" dirty="0" smtClean="0"/>
              <a:t>Encourage self-service for healthy </a:t>
            </a:r>
            <a:r>
              <a:rPr lang="en-US" dirty="0" smtClean="0"/>
              <a:t>foods-family style versus served</a:t>
            </a:r>
            <a:endParaRPr lang="en-US" dirty="0" smtClean="0"/>
          </a:p>
          <a:p>
            <a:r>
              <a:rPr lang="en-US" dirty="0" smtClean="0"/>
              <a:t>Plate less healthy foods</a:t>
            </a:r>
          </a:p>
          <a:p>
            <a:endParaRPr lang="en-US" dirty="0"/>
          </a:p>
        </p:txBody>
      </p:sp>
    </p:spTree>
    <p:extLst>
      <p:ext uri="{BB962C8B-B14F-4D97-AF65-F5344CB8AC3E}">
        <p14:creationId xmlns:p14="http://schemas.microsoft.com/office/powerpoint/2010/main" val="1913661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 Taste Expectations</a:t>
            </a:r>
            <a:endParaRPr lang="en-US" dirty="0"/>
          </a:p>
        </p:txBody>
      </p:sp>
      <p:sp>
        <p:nvSpPr>
          <p:cNvPr id="3" name="Content Placeholder 2"/>
          <p:cNvSpPr>
            <a:spLocks noGrp="1"/>
          </p:cNvSpPr>
          <p:nvPr>
            <p:ph idx="1"/>
          </p:nvPr>
        </p:nvSpPr>
        <p:spPr/>
        <p:txBody>
          <a:bodyPr/>
          <a:lstStyle/>
          <a:p>
            <a:r>
              <a:rPr lang="en-US" b="1" dirty="0"/>
              <a:t>Enhance Taste Expectations</a:t>
            </a:r>
            <a:r>
              <a:rPr lang="en-US" dirty="0"/>
              <a:t/>
            </a:r>
            <a:br>
              <a:rPr lang="en-US" dirty="0"/>
            </a:br>
            <a:r>
              <a:rPr lang="en-US" dirty="0"/>
              <a:t>Effectively describing food as “tasting great” means using words that are sensory and help to prime consumers for the dining experience. A study examined the effects of identifying vegetables with creative, age-appropriate names, such as “X-Ray Vision Carrots” or “California Blend Veggies,” in three schools (elementary, middle and high school). Selection and consumption rates of carrots doubled in the elementary school and vegetable selection in the high school increased by more than 40 percent.</a:t>
            </a:r>
          </a:p>
          <a:p>
            <a:endParaRPr lang="en-US" dirty="0"/>
          </a:p>
        </p:txBody>
      </p:sp>
    </p:spTree>
    <p:extLst>
      <p:ext uri="{BB962C8B-B14F-4D97-AF65-F5344CB8AC3E}">
        <p14:creationId xmlns:p14="http://schemas.microsoft.com/office/powerpoint/2010/main" val="7393417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9750" y="0"/>
            <a:ext cx="8572500" cy="6858000"/>
          </a:xfrm>
          <a:prstGeom prst="rect">
            <a:avLst/>
          </a:prstGeom>
        </p:spPr>
      </p:pic>
    </p:spTree>
    <p:extLst>
      <p:ext uri="{BB962C8B-B14F-4D97-AF65-F5344CB8AC3E}">
        <p14:creationId xmlns:p14="http://schemas.microsoft.com/office/powerpoint/2010/main" val="27317470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0" y="836613"/>
            <a:ext cx="6634163" cy="5478462"/>
          </a:xfrm>
        </p:spPr>
      </p:pic>
      <p:sp>
        <p:nvSpPr>
          <p:cNvPr id="2" name="Rectangle 1"/>
          <p:cNvSpPr/>
          <p:nvPr/>
        </p:nvSpPr>
        <p:spPr>
          <a:xfrm flipH="1">
            <a:off x="-4853354" y="-3130063"/>
            <a:ext cx="2515595" cy="4524315"/>
          </a:xfrm>
          <a:prstGeom prst="rect">
            <a:avLst/>
          </a:prstGeom>
        </p:spPr>
        <p:txBody>
          <a:bodyPr wrap="square">
            <a:spAutoFit/>
          </a:bodyPr>
          <a:lstStyle/>
          <a:p>
            <a:r>
              <a:rPr lang="en-US" dirty="0"/>
              <a:t>To encourage people to consume more of certain foods such as fruits and vegetables, try using larger plates, bowls and utensils. If you want to limit consumption, use smaller serving utensils, plates and bowls. Considering Americans consume about 92 percent of what they serve themselves, influencing how much ends up on the plate is a great place to start. </a:t>
            </a:r>
          </a:p>
        </p:txBody>
      </p:sp>
    </p:spTree>
    <p:extLst>
      <p:ext uri="{BB962C8B-B14F-4D97-AF65-F5344CB8AC3E}">
        <p14:creationId xmlns:p14="http://schemas.microsoft.com/office/powerpoint/2010/main" val="1342638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 Convenience &amp; Visibility</a:t>
            </a:r>
            <a:endParaRPr lang="en-US" dirty="0"/>
          </a:p>
        </p:txBody>
      </p:sp>
      <p:sp>
        <p:nvSpPr>
          <p:cNvPr id="3" name="Content Placeholder 2"/>
          <p:cNvSpPr>
            <a:spLocks noGrp="1"/>
          </p:cNvSpPr>
          <p:nvPr>
            <p:ph idx="1"/>
          </p:nvPr>
        </p:nvSpPr>
        <p:spPr/>
        <p:txBody>
          <a:bodyPr>
            <a:normAutofit/>
          </a:bodyPr>
          <a:lstStyle/>
          <a:p>
            <a:r>
              <a:rPr lang="en-US" b="1" dirty="0"/>
              <a:t>Increase Convenience and Visibility</a:t>
            </a:r>
            <a:r>
              <a:rPr lang="en-US" dirty="0"/>
              <a:t/>
            </a:r>
            <a:br>
              <a:rPr lang="en-US" dirty="0"/>
            </a:br>
            <a:r>
              <a:rPr lang="en-US" dirty="0"/>
              <a:t>Just as many home refrigerators relegate fresh produce to the bottom drawers (where they are out of sight and often out of mind come </a:t>
            </a:r>
            <a:r>
              <a:rPr lang="en-US" dirty="0" smtClean="0"/>
              <a:t>snack time</a:t>
            </a:r>
            <a:r>
              <a:rPr lang="en-US" dirty="0"/>
              <a:t>), in cafeterias, fruits and vegetables often are located behind sneeze shields and in chaffing dishes. One study found whole fruit highlighted in a bowl by the register in high schools increased the selection of fruit by approximately 102 percent. Another found that placing skim white milk in front of other beverage options in the dairy case increased white milk sales by 46 percent.</a:t>
            </a:r>
            <a:br>
              <a:rPr lang="en-US" dirty="0"/>
            </a:br>
            <a:r>
              <a:rPr lang="en-US" dirty="0"/>
              <a:t/>
            </a:r>
            <a:br>
              <a:rPr lang="en-US" dirty="0"/>
            </a:br>
            <a:r>
              <a:rPr lang="en-US" dirty="0" smtClean="0"/>
              <a:t>.</a:t>
            </a:r>
            <a:endParaRPr lang="en-US" dirty="0"/>
          </a:p>
        </p:txBody>
      </p:sp>
    </p:spTree>
    <p:extLst>
      <p:ext uri="{BB962C8B-B14F-4D97-AF65-F5344CB8AC3E}">
        <p14:creationId xmlns:p14="http://schemas.microsoft.com/office/powerpoint/2010/main" val="2738465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5" y="495300"/>
            <a:ext cx="5810250" cy="5867400"/>
          </a:xfrm>
          <a:prstGeom prst="rect">
            <a:avLst/>
          </a:prstGeom>
        </p:spPr>
      </p:pic>
    </p:spTree>
    <p:extLst>
      <p:ext uri="{BB962C8B-B14F-4D97-AF65-F5344CB8AC3E}">
        <p14:creationId xmlns:p14="http://schemas.microsoft.com/office/powerpoint/2010/main" val="20715089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Studies show…</a:t>
            </a:r>
            <a:endParaRPr lang="en-US" dirty="0"/>
          </a:p>
        </p:txBody>
      </p:sp>
      <p:sp>
        <p:nvSpPr>
          <p:cNvPr id="3" name="Content Placeholder 2"/>
          <p:cNvSpPr>
            <a:spLocks noGrp="1"/>
          </p:cNvSpPr>
          <p:nvPr>
            <p:ph idx="1"/>
          </p:nvPr>
        </p:nvSpPr>
        <p:spPr/>
        <p:txBody>
          <a:bodyPr>
            <a:normAutofit/>
          </a:bodyPr>
          <a:lstStyle/>
          <a:p>
            <a:r>
              <a:rPr lang="en-US" sz="2800" dirty="0" smtClean="0"/>
              <a:t>Snacks-in a drawer, at your desk, up high? Which ones will you consume more of?</a:t>
            </a:r>
          </a:p>
          <a:p>
            <a:r>
              <a:rPr lang="en-US" sz="2800" dirty="0" smtClean="0"/>
              <a:t>Foods in opaque containers in the fridge and pantry. </a:t>
            </a:r>
          </a:p>
          <a:p>
            <a:r>
              <a:rPr lang="en-US" sz="2800" dirty="0" smtClean="0"/>
              <a:t>Food you want to consume more visible</a:t>
            </a:r>
          </a:p>
          <a:p>
            <a:r>
              <a:rPr lang="en-US" sz="2800" dirty="0" smtClean="0"/>
              <a:t>Food you do not want to consume less visible</a:t>
            </a:r>
            <a:endParaRPr lang="en-US" sz="2800" dirty="0"/>
          </a:p>
        </p:txBody>
      </p:sp>
    </p:spTree>
    <p:extLst>
      <p:ext uri="{BB962C8B-B14F-4D97-AF65-F5344CB8AC3E}">
        <p14:creationId xmlns:p14="http://schemas.microsoft.com/office/powerpoint/2010/main" val="1268397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41829974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Nudges</a:t>
            </a:r>
            <a:endParaRPr lang="en-US" dirty="0"/>
          </a:p>
        </p:txBody>
      </p:sp>
      <p:sp>
        <p:nvSpPr>
          <p:cNvPr id="3" name="Content Placeholder 2"/>
          <p:cNvSpPr>
            <a:spLocks noGrp="1"/>
          </p:cNvSpPr>
          <p:nvPr>
            <p:ph idx="1"/>
          </p:nvPr>
        </p:nvSpPr>
        <p:spPr/>
        <p:txBody>
          <a:bodyPr>
            <a:normAutofit/>
          </a:bodyPr>
          <a:lstStyle/>
          <a:p>
            <a:r>
              <a:rPr lang="en-US" b="1" dirty="0"/>
              <a:t>Placement Matters</a:t>
            </a:r>
            <a:r>
              <a:rPr lang="en-US" dirty="0"/>
              <a:t> – Shoppers are less inclined to take items as their baskets fill up. For this reason, it is important to place Foods to Encourage early in a shopper’s path when their baskets are relatively empty.</a:t>
            </a:r>
          </a:p>
          <a:p>
            <a:r>
              <a:rPr lang="en-US" b="1" dirty="0"/>
              <a:t>Price tags are important</a:t>
            </a:r>
            <a:r>
              <a:rPr lang="en-US" dirty="0"/>
              <a:t> – This is even the case when the person choosing the food is not paying monetarily. A price tag signifies that something is valuable, and when a product has a price tag, a shopper is one-third more likely to pick that product up.</a:t>
            </a:r>
          </a:p>
          <a:p>
            <a:r>
              <a:rPr lang="en-US" b="1" dirty="0"/>
              <a:t>Signage Helps</a:t>
            </a:r>
            <a:r>
              <a:rPr lang="en-US" dirty="0"/>
              <a:t> – Waiting areas can be great places to encourage healthy food selection. Posters that display attractive images of Foods to Encourage can lead shoppers to select the pictured items when they are making food choices.</a:t>
            </a:r>
          </a:p>
          <a:p>
            <a:r>
              <a:rPr lang="en-US" dirty="0" smtClean="0"/>
              <a:t>http</a:t>
            </a:r>
            <a:r>
              <a:rPr lang="en-US" dirty="0"/>
              <a:t>://healthyfoodbankhub.feedingamerica.org</a:t>
            </a:r>
            <a:r>
              <a:rPr lang="en-US" dirty="0" smtClean="0"/>
              <a:t>/</a:t>
            </a:r>
            <a:endParaRPr lang="en-US" dirty="0"/>
          </a:p>
        </p:txBody>
      </p:sp>
    </p:spTree>
    <p:extLst>
      <p:ext uri="{BB962C8B-B14F-4D97-AF65-F5344CB8AC3E}">
        <p14:creationId xmlns:p14="http://schemas.microsoft.com/office/powerpoint/2010/main" val="281225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Nudges</a:t>
            </a:r>
            <a:endParaRPr lang="en-US" dirty="0"/>
          </a:p>
        </p:txBody>
      </p:sp>
      <p:sp>
        <p:nvSpPr>
          <p:cNvPr id="3" name="Content Placeholder 2"/>
          <p:cNvSpPr>
            <a:spLocks noGrp="1"/>
          </p:cNvSpPr>
          <p:nvPr>
            <p:ph idx="1"/>
          </p:nvPr>
        </p:nvSpPr>
        <p:spPr/>
        <p:txBody>
          <a:bodyPr>
            <a:normAutofit/>
          </a:bodyPr>
          <a:lstStyle/>
          <a:p>
            <a:r>
              <a:rPr lang="en-US" b="1" dirty="0"/>
              <a:t>Abundance Counts</a:t>
            </a:r>
            <a:r>
              <a:rPr lang="en-US" dirty="0"/>
              <a:t> – The appearance of abundance also leads to selection. This means that showcasing more Foods to Encourage will increase the amount of healthy food people select. It also means the opposite is true –decreasing the visibility of less-nutritious foods will limit their selection. This is true when showcasing fresh produce, it is important to present it in containers that appear to be fully stocked. When a shelf, box or crate appears mostly empty, shoppers are more likely to pass up the contents.</a:t>
            </a:r>
          </a:p>
          <a:p>
            <a:r>
              <a:rPr lang="en-US" b="1" dirty="0"/>
              <a:t>Visibility is key</a:t>
            </a:r>
            <a:r>
              <a:rPr lang="en-US" dirty="0"/>
              <a:t> – Shoppers like to see the products they are choosing. In addition to representing abundance, ensure the visibility of Foods to Encourage items by angling the food crate down so the crate’s lip does not obscure the shopper’s view. This truly showcases the product – which as mentioned – can help increase its selection</a:t>
            </a:r>
          </a:p>
          <a:p>
            <a:endParaRPr lang="en-US" dirty="0"/>
          </a:p>
        </p:txBody>
      </p:sp>
    </p:spTree>
    <p:extLst>
      <p:ext uri="{BB962C8B-B14F-4D97-AF65-F5344CB8AC3E}">
        <p14:creationId xmlns:p14="http://schemas.microsoft.com/office/powerpoint/2010/main" val="1560918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3105835"/>
            <a:ext cx="6096000" cy="1477328"/>
          </a:xfrm>
          <a:prstGeom prst="rect">
            <a:avLst/>
          </a:prstGeom>
        </p:spPr>
        <p:txBody>
          <a:bodyPr>
            <a:spAutoFit/>
          </a:bodyPr>
          <a:lstStyle/>
          <a:p>
            <a:endParaRPr lang="en-US" dirty="0" smtClean="0"/>
          </a:p>
          <a:p>
            <a:endParaRPr lang="en-US" dirty="0"/>
          </a:p>
          <a:p>
            <a:r>
              <a:rPr lang="en-US" dirty="0">
                <a:hlinkClick r:id="rId3"/>
              </a:rPr>
              <a:t>https://</a:t>
            </a:r>
            <a:r>
              <a:rPr lang="en-US" dirty="0" smtClean="0">
                <a:hlinkClick r:id="rId3"/>
              </a:rPr>
              <a:t>youtu.be/aJmgN5wavNY</a:t>
            </a:r>
            <a:endParaRPr lang="en-US" dirty="0" smtClean="0"/>
          </a:p>
          <a:p>
            <a:endParaRPr lang="en-US" dirty="0" smtClean="0"/>
          </a:p>
          <a:p>
            <a:endParaRPr lang="en-US" dirty="0"/>
          </a:p>
        </p:txBody>
      </p:sp>
      <p:sp>
        <p:nvSpPr>
          <p:cNvPr id="2" name="Rectangle 1"/>
          <p:cNvSpPr/>
          <p:nvPr/>
        </p:nvSpPr>
        <p:spPr>
          <a:xfrm>
            <a:off x="3048000" y="1301577"/>
            <a:ext cx="5750011" cy="369332"/>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37438969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a:t>
            </a:r>
            <a:endParaRPr lang="en-US" dirty="0"/>
          </a:p>
        </p:txBody>
      </p:sp>
      <p:sp>
        <p:nvSpPr>
          <p:cNvPr id="3" name="Content Placeholder 2"/>
          <p:cNvSpPr>
            <a:spLocks noGrp="1"/>
          </p:cNvSpPr>
          <p:nvPr>
            <p:ph idx="1"/>
          </p:nvPr>
        </p:nvSpPr>
        <p:spPr/>
        <p:txBody>
          <a:bodyPr/>
          <a:lstStyle/>
          <a:p>
            <a:r>
              <a:rPr lang="en-US" dirty="0" smtClean="0"/>
              <a:t>How can you change your environment?</a:t>
            </a:r>
          </a:p>
          <a:p>
            <a:r>
              <a:rPr lang="en-US" dirty="0" smtClean="0"/>
              <a:t>What color is your kitchen/dining room, plates, tablecloths?</a:t>
            </a:r>
          </a:p>
          <a:p>
            <a:r>
              <a:rPr lang="en-US" dirty="0" smtClean="0"/>
              <a:t>What size are your dishes and glasses?</a:t>
            </a:r>
          </a:p>
          <a:p>
            <a:r>
              <a:rPr lang="en-US" dirty="0" smtClean="0"/>
              <a:t>What food nudges can you use?</a:t>
            </a:r>
          </a:p>
          <a:p>
            <a:r>
              <a:rPr lang="en-US" dirty="0" smtClean="0"/>
              <a:t>How and where do you store food?</a:t>
            </a:r>
          </a:p>
          <a:p>
            <a:r>
              <a:rPr lang="en-US" dirty="0" smtClean="0"/>
              <a:t>How is food served in your home?</a:t>
            </a:r>
          </a:p>
          <a:p>
            <a:r>
              <a:rPr lang="en-US" dirty="0" smtClean="0"/>
              <a:t>Think about color of the food and variety of the food you eat.</a:t>
            </a:r>
          </a:p>
          <a:p>
            <a:r>
              <a:rPr lang="en-US" dirty="0" smtClean="0"/>
              <a:t>Assess your favorite restaurants</a:t>
            </a:r>
            <a:endParaRPr lang="en-US" dirty="0"/>
          </a:p>
        </p:txBody>
      </p:sp>
    </p:spTree>
    <p:extLst>
      <p:ext uri="{BB962C8B-B14F-4D97-AF65-F5344CB8AC3E}">
        <p14:creationId xmlns:p14="http://schemas.microsoft.com/office/powerpoint/2010/main" val="111795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4213948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t>
            </a:r>
            <a:endParaRPr lang="en-US" dirty="0"/>
          </a:p>
        </p:txBody>
      </p:sp>
      <p:sp>
        <p:nvSpPr>
          <p:cNvPr id="3" name="Content Placeholder 2"/>
          <p:cNvSpPr>
            <a:spLocks noGrp="1"/>
          </p:cNvSpPr>
          <p:nvPr>
            <p:ph idx="1"/>
          </p:nvPr>
        </p:nvSpPr>
        <p:spPr/>
        <p:txBody>
          <a:bodyPr/>
          <a:lstStyle/>
          <a:p>
            <a:r>
              <a:rPr lang="en-US" sz="4000" dirty="0" smtClean="0"/>
              <a:t>Warm colors: Red</a:t>
            </a:r>
            <a:r>
              <a:rPr lang="en-US" sz="4000" dirty="0"/>
              <a:t>, </a:t>
            </a:r>
            <a:r>
              <a:rPr lang="en-US" sz="4000" dirty="0" smtClean="0"/>
              <a:t>Orange </a:t>
            </a:r>
            <a:r>
              <a:rPr lang="en-US" sz="4000" dirty="0"/>
              <a:t>and </a:t>
            </a:r>
            <a:r>
              <a:rPr lang="en-US" sz="4000" dirty="0" smtClean="0"/>
              <a:t>Yellow</a:t>
            </a:r>
          </a:p>
          <a:p>
            <a:pPr lvl="1"/>
            <a:r>
              <a:rPr lang="en-US" sz="3600" dirty="0" smtClean="0"/>
              <a:t>stimulate </a:t>
            </a:r>
            <a:r>
              <a:rPr lang="en-US" sz="3600" dirty="0"/>
              <a:t>and increase blood </a:t>
            </a:r>
            <a:r>
              <a:rPr lang="en-US" sz="3600" dirty="0" smtClean="0"/>
              <a:t>pressure and appetite</a:t>
            </a:r>
          </a:p>
          <a:p>
            <a:r>
              <a:rPr lang="en-US" sz="4000" dirty="0"/>
              <a:t>Cool </a:t>
            </a:r>
            <a:r>
              <a:rPr lang="en-US" sz="4000" dirty="0" smtClean="0"/>
              <a:t>colors: Blue</a:t>
            </a:r>
            <a:r>
              <a:rPr lang="en-US" sz="4000" dirty="0"/>
              <a:t>, </a:t>
            </a:r>
            <a:r>
              <a:rPr lang="en-US" sz="4000" dirty="0" smtClean="0"/>
              <a:t>Green</a:t>
            </a:r>
            <a:r>
              <a:rPr lang="en-US" sz="4000" dirty="0"/>
              <a:t>, </a:t>
            </a:r>
            <a:r>
              <a:rPr lang="en-US" sz="4000" dirty="0" smtClean="0"/>
              <a:t>Indigo </a:t>
            </a:r>
            <a:r>
              <a:rPr lang="en-US" sz="4000" dirty="0"/>
              <a:t>and </a:t>
            </a:r>
            <a:r>
              <a:rPr lang="en-US" sz="4000" dirty="0" smtClean="0"/>
              <a:t>Violet </a:t>
            </a:r>
          </a:p>
          <a:p>
            <a:pPr lvl="1"/>
            <a:r>
              <a:rPr lang="en-US" sz="3600" dirty="0"/>
              <a:t>calm, reduce stress and blood </a:t>
            </a:r>
            <a:r>
              <a:rPr lang="en-US" sz="3600" dirty="0" smtClean="0"/>
              <a:t>pressure</a:t>
            </a:r>
          </a:p>
          <a:p>
            <a:r>
              <a:rPr lang="en-US" sz="4000" dirty="0" smtClean="0"/>
              <a:t>At Home Eating Area Applications</a:t>
            </a:r>
          </a:p>
          <a:p>
            <a:r>
              <a:rPr lang="en-US" sz="4000" dirty="0" smtClean="0"/>
              <a:t>Restaurant Applications</a:t>
            </a:r>
            <a:endParaRPr lang="en-US" sz="4000" dirty="0" smtClean="0"/>
          </a:p>
          <a:p>
            <a:endParaRPr lang="en-US" dirty="0"/>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942499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p-fst2.pixstatic.com/52546d8f697ab04fad004dd9._w.540_h.410_s.fit_.jpg"/>
          <p:cNvPicPr/>
          <p:nvPr/>
        </p:nvPicPr>
        <p:blipFill>
          <a:blip r:embed="rId3">
            <a:extLst>
              <a:ext uri="{28A0092B-C50C-407E-A947-70E740481C1C}">
                <a14:useLocalDpi xmlns:a14="http://schemas.microsoft.com/office/drawing/2010/main" val="0"/>
              </a:ext>
            </a:extLst>
          </a:blip>
          <a:srcRect/>
          <a:stretch>
            <a:fillRect/>
          </a:stretch>
        </p:blipFill>
        <p:spPr bwMode="auto">
          <a:xfrm>
            <a:off x="3048001" y="523875"/>
            <a:ext cx="5695950" cy="4326255"/>
          </a:xfrm>
          <a:prstGeom prst="rect">
            <a:avLst/>
          </a:prstGeom>
          <a:noFill/>
          <a:ln>
            <a:noFill/>
          </a:ln>
        </p:spPr>
      </p:pic>
    </p:spTree>
    <p:extLst>
      <p:ext uri="{BB962C8B-B14F-4D97-AF65-F5344CB8AC3E}">
        <p14:creationId xmlns:p14="http://schemas.microsoft.com/office/powerpoint/2010/main" val="1760308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se1.mm.bing.net/th?id=OIP.M11e09f11f6e0e9908e631e5843b052dao0&amp;w=178&amp;h=110&amp;c=7&amp;rs=1&amp;qlt=90&amp;pid=3.1&amp;rm=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274" y="1624012"/>
            <a:ext cx="4587875" cy="33766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ltlmagazine.com/Media/PublicationsArticle/044_LTL1104_ufig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1624011"/>
            <a:ext cx="5114925" cy="348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937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of the Plate</a:t>
            </a:r>
            <a:endParaRPr lang="en-US" dirty="0"/>
          </a:p>
        </p:txBody>
      </p:sp>
      <p:sp>
        <p:nvSpPr>
          <p:cNvPr id="3" name="Content Placeholder 2"/>
          <p:cNvSpPr>
            <a:spLocks noGrp="1"/>
          </p:cNvSpPr>
          <p:nvPr>
            <p:ph idx="1"/>
          </p:nvPr>
        </p:nvSpPr>
        <p:spPr/>
        <p:txBody>
          <a:bodyPr/>
          <a:lstStyle/>
          <a:p>
            <a:r>
              <a:rPr lang="en-US" dirty="0"/>
              <a:t>Diners serve themselves more food if the color of their food matches the color of their </a:t>
            </a:r>
            <a:r>
              <a:rPr lang="en-US" dirty="0" smtClean="0"/>
              <a:t>plate</a:t>
            </a:r>
            <a:endParaRPr lang="en-US" dirty="0"/>
          </a:p>
          <a:p>
            <a:r>
              <a:rPr lang="en-US" dirty="0"/>
              <a:t>People serve themselves less when their dinnerware and its background do not contrast in color</a:t>
            </a:r>
          </a:p>
          <a:p>
            <a:r>
              <a:rPr lang="en-US" dirty="0"/>
              <a:t>Placing dinnerware on a similarly colored background (tablecloth, etc.) can alter your perception and make you think your food “fills” more of the plate. Because of this, you’re less likely to over-serve yourself</a:t>
            </a:r>
          </a:p>
          <a:p>
            <a:endParaRPr lang="en-US" dirty="0"/>
          </a:p>
        </p:txBody>
      </p:sp>
    </p:spTree>
    <p:extLst>
      <p:ext uri="{BB962C8B-B14F-4D97-AF65-F5344CB8AC3E}">
        <p14:creationId xmlns:p14="http://schemas.microsoft.com/office/powerpoint/2010/main" val="323331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0"/>
            <a:ext cx="9525000" cy="690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47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photos of plates on tablecloths"/>
          <p:cNvSpPr>
            <a:spLocks noChangeAspect="1" noChangeArrowheads="1"/>
          </p:cNvSpPr>
          <p:nvPr/>
        </p:nvSpPr>
        <p:spPr bwMode="auto">
          <a:xfrm>
            <a:off x="0" y="-136525"/>
            <a:ext cx="1676400" cy="1114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photos of plates on tablecloths"/>
          <p:cNvSpPr>
            <a:spLocks noChangeAspect="1" noChangeArrowheads="1"/>
          </p:cNvSpPr>
          <p:nvPr/>
        </p:nvSpPr>
        <p:spPr bwMode="auto">
          <a:xfrm>
            <a:off x="152400" y="15875"/>
            <a:ext cx="1676400" cy="1114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photos of plates on tablecloths"/>
          <p:cNvSpPr>
            <a:spLocks noChangeAspect="1" noChangeArrowheads="1"/>
          </p:cNvSpPr>
          <p:nvPr/>
        </p:nvSpPr>
        <p:spPr bwMode="auto">
          <a:xfrm>
            <a:off x="304800" y="168275"/>
            <a:ext cx="1676400" cy="1114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red tablecloth: vector paper plate  with plastic glass on red tableclo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500" y="1130300"/>
            <a:ext cx="3841750" cy="391477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Olivia Dinnerwa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130299"/>
            <a:ext cx="3752850" cy="375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2232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POLL_EMBED_ID" val="5bb293ed-7236-4d3d-9328-133d570ca4ea"/>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POLL_EMBED_ID" val="54d76528-83c7-434f-958d-ab9e87769435"/>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303</TotalTime>
  <Words>852</Words>
  <Application>Microsoft Office PowerPoint</Application>
  <PresentationFormat>Widescreen</PresentationFormat>
  <Paragraphs>126</Paragraphs>
  <Slides>34</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Calibri</vt:lpstr>
      <vt:lpstr>Calibri Light</vt:lpstr>
      <vt:lpstr>Retrospect</vt:lpstr>
      <vt:lpstr>Does the External Environment Impact Food Consumption?</vt:lpstr>
      <vt:lpstr>Anna M. Page, MS. RDN. LD</vt:lpstr>
      <vt:lpstr>PowerPoint Presentation</vt:lpstr>
      <vt:lpstr>Color</vt:lpstr>
      <vt:lpstr>PowerPoint Presentation</vt:lpstr>
      <vt:lpstr>PowerPoint Presentation</vt:lpstr>
      <vt:lpstr>Color of the Plate</vt:lpstr>
      <vt:lpstr>PowerPoint Presentation</vt:lpstr>
      <vt:lpstr>PowerPoint Presentation</vt:lpstr>
      <vt:lpstr>PowerPoint Presentation</vt:lpstr>
      <vt:lpstr>Size of Dinnerware</vt:lpstr>
      <vt:lpstr>PowerPoint Presentation</vt:lpstr>
      <vt:lpstr> </vt:lpstr>
      <vt:lpstr>PowerPoint Presentation</vt:lpstr>
      <vt:lpstr>PowerPoint Presentation</vt:lpstr>
      <vt:lpstr>Ice Cream Study</vt:lpstr>
      <vt:lpstr>PowerPoint Presentation</vt:lpstr>
      <vt:lpstr>Beverages</vt:lpstr>
      <vt:lpstr>The Power of Plating</vt:lpstr>
      <vt:lpstr>Color or Taste?</vt:lpstr>
      <vt:lpstr>Color Variety</vt:lpstr>
      <vt:lpstr>Type of Service</vt:lpstr>
      <vt:lpstr>Ideas?</vt:lpstr>
      <vt:lpstr>Enhance Taste Expectations</vt:lpstr>
      <vt:lpstr>PowerPoint Presentation</vt:lpstr>
      <vt:lpstr>PowerPoint Presentation</vt:lpstr>
      <vt:lpstr>Increase Convenience &amp; Visibility</vt:lpstr>
      <vt:lpstr>PowerPoint Presentation</vt:lpstr>
      <vt:lpstr>Studies show…</vt:lpstr>
      <vt:lpstr>Food Nudges</vt:lpstr>
      <vt:lpstr>Food Nudges</vt:lpstr>
      <vt:lpstr>PowerPoint Presentation</vt:lpstr>
      <vt:lpstr>Brainstorm</vt:lpstr>
      <vt:lpstr>PowerPoint Presentation</vt:lpstr>
    </vt:vector>
  </TitlesOfParts>
  <Company>Johnson County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Page</dc:creator>
  <cp:lastModifiedBy>Anna Page</cp:lastModifiedBy>
  <cp:revision>29</cp:revision>
  <dcterms:created xsi:type="dcterms:W3CDTF">2016-04-12T19:27:43Z</dcterms:created>
  <dcterms:modified xsi:type="dcterms:W3CDTF">2017-05-23T16:03:09Z</dcterms:modified>
</cp:coreProperties>
</file>