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9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57" r:id="rId4"/>
    <p:sldId id="264" r:id="rId5"/>
    <p:sldId id="261" r:id="rId6"/>
    <p:sldId id="275" r:id="rId7"/>
    <p:sldId id="272" r:id="rId8"/>
    <p:sldId id="266" r:id="rId9"/>
    <p:sldId id="278" r:id="rId10"/>
    <p:sldId id="263" r:id="rId11"/>
    <p:sldId id="268" r:id="rId12"/>
    <p:sldId id="274" r:id="rId13"/>
    <p:sldId id="269" r:id="rId14"/>
    <p:sldId id="270" r:id="rId15"/>
    <p:sldId id="276" r:id="rId16"/>
    <p:sldId id="273" r:id="rId17"/>
    <p:sldId id="271" r:id="rId18"/>
    <p:sldId id="277" r:id="rId19"/>
    <p:sldId id="267" r:id="rId20"/>
    <p:sldId id="279" r:id="rId21"/>
  </p:sldIdLst>
  <p:sldSz cx="12188825" cy="6858000"/>
  <p:notesSz cx="6858000" cy="9144000"/>
  <p:embeddedFontLst>
    <p:embeddedFont>
      <p:font typeface="Gabriola" panose="04040605051002020D02" pitchFamily="82" charset="0"/>
      <p:regular r:id="rId24"/>
    </p:embeddedFont>
    <p:embeddedFont>
      <p:font typeface="Segoe UI Black" panose="020B0A02040204020203" pitchFamily="34" charset="0"/>
      <p:bold r:id="rId25"/>
      <p:boldItalic r:id="rId26"/>
    </p:embeddedFont>
    <p:embeddedFont>
      <p:font typeface="Segoe UI Semilight" panose="020B0402040204020203" pitchFamily="34" charset="0"/>
      <p:regular r:id="rId27"/>
      <p: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4DE"/>
    <a:srgbClr val="293C51"/>
    <a:srgbClr val="22507B"/>
    <a:srgbClr val="19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71758" autoAdjust="0"/>
  </p:normalViewPr>
  <p:slideViewPr>
    <p:cSldViewPr showGuides="1">
      <p:cViewPr varScale="1">
        <p:scale>
          <a:sx n="66" d="100"/>
          <a:sy n="66" d="100"/>
        </p:scale>
        <p:origin x="1487" y="6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  <a:latin typeface="Source Sans Pro ExtraLight" panose="020B0303030403020204" pitchFamily="34" charset="0"/>
              </a:rPr>
              <a:t>5/23/2017</a:t>
            </a:fld>
            <a:endParaRPr dirty="0">
              <a:solidFill>
                <a:schemeClr val="tx2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  <a:latin typeface="Source Sans Pro ExtraLight" panose="020B0303030403020204" pitchFamily="34" charset="0"/>
              </a:rPr>
              <a:t>‹#›</a:t>
            </a:fld>
            <a:endParaRPr dirty="0">
              <a:solidFill>
                <a:schemeClr val="tx2"/>
              </a:solidFill>
              <a:latin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Source Sans Pro ExtraLight" panose="020B03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Source Sans Pro ExtraLight" panose="020B0303030403020204" pitchFamily="34" charset="0"/>
              </a:defRPr>
            </a:lvl1pPr>
          </a:lstStyle>
          <a:p>
            <a:fld id="{F95CF31C-F757-429C-A789-86504F04C3BE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Source Sans Pro ExtraLight" panose="020B03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Source Sans Pro ExtraLight" panose="020B0303030403020204" pitchFamily="34" charset="0"/>
              </a:defRPr>
            </a:lvl1pPr>
          </a:lstStyle>
          <a:p>
            <a:fld id="{B8796F01-7154-41E0-B48B-A692175753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Source Sans Pro ExtraLight" panose="020B030303040302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Source Sans Pro ExtraLight" panose="020B030303040302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Source Sans Pro ExtraLight" panose="020B030303040302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Source Sans Pro ExtraLight" panose="020B030303040302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Source Sans Pro ExtraLight" panose="020B0303030403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4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someone you trust implicitly. Why do you trust that person, and how do you know?</a:t>
            </a:r>
          </a:p>
          <a:p>
            <a:endParaRPr lang="en-US" dirty="0"/>
          </a:p>
          <a:p>
            <a:r>
              <a:rPr lang="en-US" dirty="0"/>
              <a:t>Think about your current team at work or your organization as a whole. Close your eyes… give your team a “trust” score on a scale of 1 to 10 (1 is lowest, 10 is highest), and hold up that number of fingers.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3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80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20" y="5862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Source Sans Pro ExtraLight" panose="020B0303030403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6A3C-F43F-4592-9327-D3D3B5250466}" type="datetime1">
              <a:rPr lang="en-US" smtClean="0"/>
              <a:t>5/23/2017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012" y="4927600"/>
            <a:ext cx="6326908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i="0" cap="none" spc="0">
                <a:ln w="0"/>
                <a:solidFill>
                  <a:schemeClr val="accent2"/>
                </a:solidFill>
                <a:effectLst>
                  <a:outerShdw blurRad="50800" dist="38100" dir="5400000" algn="ctr" rotWithShape="0">
                    <a:schemeClr val="tx1">
                      <a:alpha val="75000"/>
                    </a:schemeClr>
                  </a:outerShdw>
                </a:effectLst>
                <a:latin typeface="Source Sans Pro ExtraLight" panose="020B0303030403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1012" y="1498601"/>
            <a:ext cx="6326908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i="0" cap="small" spc="0" baseline="0">
                <a:ln w="0"/>
                <a:solidFill>
                  <a:srgbClr val="22507B"/>
                </a:solidFill>
                <a:effectLst>
                  <a:outerShdw blurRad="50800" dist="38100" dir="5400000" algn="ctr" rotWithShape="0">
                    <a:schemeClr val="tx1">
                      <a:alpha val="75000"/>
                    </a:schemeClr>
                  </a:outerShdw>
                </a:effectLst>
                <a:latin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" y="0"/>
            <a:ext cx="5406992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A5A3-AA32-44D9-A25C-FCFF25E73619}" type="datetime1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0" i="0">
                <a:effectLst>
                  <a:reflection blurRad="63500" stA="45000" endPos="2000" dist="50800" dir="5400000" sy="-100000" algn="bl" rotWithShape="0"/>
                </a:effectLst>
                <a:latin typeface="Source Sans Pro ExtraLight" panose="020B0303030403020204" pitchFamily="34" charset="0"/>
              </a:defRPr>
            </a:lvl1pPr>
            <a:lvl2pPr>
              <a:defRPr sz="2600" b="0" i="0">
                <a:latin typeface="Source Sans Pro ExtraLight" panose="020B0303030403020204" pitchFamily="34" charset="0"/>
              </a:defRPr>
            </a:lvl2pPr>
            <a:lvl3pPr>
              <a:defRPr sz="2000" b="0" i="0">
                <a:latin typeface="Source Sans Pro ExtraLight" panose="020B0303030403020204" pitchFamily="34" charset="0"/>
              </a:defRPr>
            </a:lvl3pPr>
            <a:lvl4pPr>
              <a:defRPr b="0" i="0">
                <a:latin typeface="Source Sans Pro ExtraLight" panose="020B0303030403020204" pitchFamily="34" charset="0"/>
              </a:defRPr>
            </a:lvl4pPr>
            <a:lvl5pPr>
              <a:defRPr sz="1600" b="0" i="0">
                <a:latin typeface="Source Sans Pro ExtraLight" panose="020B0303030403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defRPr sz="48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8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Source Sans Pro ExtraLight" panose="020B03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1252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chemeClr val="tx2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48E0-18F0-40F9-816B-340502C62144}" type="datetime1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defRPr sz="2800" b="0" i="0" kern="1200" cap="none" spc="0" dirty="0">
                <a:ln w="0"/>
                <a:solidFill>
                  <a:schemeClr val="accent2"/>
                </a:solidFill>
                <a:effectLst>
                  <a:outerShdw blurRad="50800" dist="38100" dir="5400000" algn="ctr" rotWithShape="0">
                    <a:schemeClr val="tx1">
                      <a:alpha val="75000"/>
                    </a:schemeClr>
                  </a:outerShdw>
                </a:effectLst>
                <a:latin typeface="Source Sans Pro ExtraLight" panose="020B0303030403020204" pitchFamily="34" charset="0"/>
                <a:ea typeface="+mn-ea"/>
                <a:cs typeface="+mn-cs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b="0" i="0" kern="1200" cap="small" spc="0" baseline="0" dirty="0">
                <a:ln w="0"/>
                <a:solidFill>
                  <a:srgbClr val="22507B"/>
                </a:solidFill>
                <a:effectLst>
                  <a:outerShdw blurRad="50800" dist="38100" dir="5400000" algn="ctr" rotWithShape="0">
                    <a:schemeClr val="tx1">
                      <a:alpha val="75000"/>
                    </a:schemeClr>
                  </a:outerShdw>
                </a:effectLst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18412" y="0"/>
            <a:ext cx="4544876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sz="48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2048-D181-4D51-B08A-3FA9F23BD82E}" type="datetime1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sz="48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436D-482E-430A-A828-B993F9DC9E6F}" type="datetime1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sz="48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4E64-385B-4931-9792-EC1F32E11C5F}" type="datetime1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DAF-BDD7-467B-B704-E4405C74468D}" type="datetime1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Source Sans Pro ExtraLight" panose="020B03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sz="32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E42D-1865-433C-9F6F-931480A053AC}" type="datetime1">
              <a:rPr lang="en-US" smtClean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8612" y="36342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Source Sans Pro ExtraLight" panose="020B03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sz="3200" b="0" i="0" kern="1200" cap="small" spc="0" baseline="0" dirty="0">
                <a:ln w="0"/>
                <a:solidFill>
                  <a:schemeClr val="accent2"/>
                </a:solidFill>
                <a:effectLst>
                  <a:outerShdw blurRad="38100" dist="38100" dir="5400000" algn="ctr" rotWithShape="0">
                    <a:schemeClr val="tx1">
                      <a:alpha val="50000"/>
                    </a:schemeClr>
                  </a:outerShdw>
                </a:effectLst>
                <a:latin typeface="Source Sans Pro Semibold" panose="020B06030304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9640-68E9-4066-9622-D28D2ECBD223}" type="datetime1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Source Sans Pro ExtraLight" panose="020B0303030403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>
                <a:latin typeface="Source Sans Pro ExtraLight" panose="020B0303030403020204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Source Sans Pro ExtraLight" panose="020B0303030403020204" pitchFamily="34" charset="0"/>
              </a:defRPr>
            </a:lvl1pPr>
          </a:lstStyle>
          <a:p>
            <a:fld id="{BB0C57F4-6D85-48EE-8D8D-9483B816DCF9}" type="datetime1">
              <a:rPr lang="en-US" smtClean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Source Sans Pro ExtraLight" panose="020B03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Source Sans Pro ExtraLight" panose="020B0303030403020204" pitchFamily="34" charset="0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Source Sans Pro ExtraLight" panose="020B030303040302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Source Sans Pro ExtraLight" panose="020B030303040302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Source Sans Pro ExtraLight" panose="020B030303040302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Source Sans Pro ExtraLight" panose="020B030303040302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Source Sans Pro ExtraLight" panose="020B030303040302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Source Sans Pro ExtraLight" panose="020B030303040302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2412" y="5382399"/>
            <a:ext cx="6705600" cy="1018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507B"/>
                </a:solidFill>
                <a:effectLst>
                  <a:outerShdw blurRad="381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KCPDC Professional Development Conference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507B"/>
                </a:solidFill>
                <a:effectLst>
                  <a:outerShdw blurRad="381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May 24, 2017</a:t>
            </a:r>
          </a:p>
          <a:p>
            <a:pPr>
              <a:lnSpc>
                <a:spcPct val="100000"/>
              </a:lnSpc>
            </a:pPr>
            <a:endParaRPr lang="en-US" sz="2400" b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412" y="533400"/>
            <a:ext cx="67056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Trust in Relationships, Teams, and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2412" y="2536448"/>
            <a:ext cx="6248400" cy="2062103"/>
          </a:xfrm>
          <a:prstGeom prst="rect">
            <a:avLst/>
          </a:prstGeom>
          <a:solidFill>
            <a:srgbClr val="A8C4DE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182880" tIns="182880" rIns="182880" bIns="18288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one side of your card:</a:t>
            </a:r>
          </a:p>
          <a:p>
            <a:pPr>
              <a:spcAft>
                <a:spcPts val="2400"/>
              </a:spcAft>
            </a:pP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Write your autobiography using only 7 words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the other side of your card:</a:t>
            </a:r>
          </a:p>
          <a:p>
            <a:pPr>
              <a:spcAft>
                <a:spcPts val="2400"/>
              </a:spcAft>
            </a:pP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Write 7 words that you associate with the word “trust”</a:t>
            </a:r>
          </a:p>
        </p:txBody>
      </p:sp>
    </p:spTree>
    <p:extLst>
      <p:ext uri="{BB962C8B-B14F-4D97-AF65-F5344CB8AC3E}">
        <p14:creationId xmlns:p14="http://schemas.microsoft.com/office/powerpoint/2010/main" val="39706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How do we know when trust exists – or when it doesn’t?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98513" y="1701800"/>
            <a:ext cx="10591799" cy="4851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The best way to find out if you can trust somebody is to trust them.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Ernest Hemingway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Trust is the most significant predictor of individual’s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satisfaction within their organization.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Jim Kouzes and Barry Posner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If there is any great secret of success in life, it lies in the ability to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put yourself in the other person’s place and to see things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from his point of view – as well as your own.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Henry Ford</a:t>
            </a: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Graffiti Wall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828800"/>
            <a:ext cx="10157354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The 7 High Trust Organizational Dividends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Increased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Accelerated growth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Enhanced innovation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Improved collaboration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Stronger partnering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Better execution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Heightened loyalty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are the benefits when trust exists?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0212" y="3157011"/>
            <a:ext cx="4268549" cy="2144177"/>
          </a:xfrm>
          <a:prstGeom prst="rect">
            <a:avLst/>
          </a:prstGeom>
          <a:solidFill>
            <a:srgbClr val="A8C4D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Without trust, words become the hollow sound of a wooden gong. With trust, words become life itself.</a:t>
            </a:r>
          </a:p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000" dirty="0">
                <a:effectLst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~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Harold</a:t>
            </a:r>
          </a:p>
        </p:txBody>
      </p:sp>
    </p:spTree>
    <p:extLst>
      <p:ext uri="{BB962C8B-B14F-4D97-AF65-F5344CB8AC3E}">
        <p14:creationId xmlns:p14="http://schemas.microsoft.com/office/powerpoint/2010/main" val="4846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654" y="1701800"/>
            <a:ext cx="11071516" cy="5156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A lie can travel half way around the world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while the truth is putting on its shoes.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Charles Spurgeon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What upsets me is not that you lied to me,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but that I can no longer believe you.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Friedrich Nietzsche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Mistrust doubles the cost of doing business.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John Whitney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are the consequences when it doesn’t?</a:t>
            </a:r>
          </a:p>
        </p:txBody>
      </p:sp>
    </p:spTree>
    <p:extLst>
      <p:ext uri="{BB962C8B-B14F-4D97-AF65-F5344CB8AC3E}">
        <p14:creationId xmlns:p14="http://schemas.microsoft.com/office/powerpoint/2010/main" val="15250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The 7 Low Trust Organizational Taxes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Redundancy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Bureaucracy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Politics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Disengagement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Turnover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Churn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Fraud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are the consequences when it doesn’t?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6412" y="3669972"/>
            <a:ext cx="3961051" cy="1118255"/>
          </a:xfrm>
          <a:prstGeom prst="rect">
            <a:avLst/>
          </a:prstGeom>
          <a:solidFill>
            <a:srgbClr val="A8C4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Our distrust is very expensive.</a:t>
            </a:r>
          </a:p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000" dirty="0">
                <a:effectLst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~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Ralph Waldo Emerson</a:t>
            </a:r>
          </a:p>
        </p:txBody>
      </p:sp>
    </p:spTree>
    <p:extLst>
      <p:ext uri="{BB962C8B-B14F-4D97-AF65-F5344CB8AC3E}">
        <p14:creationId xmlns:p14="http://schemas.microsoft.com/office/powerpoint/2010/main" val="909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086" y="2057400"/>
            <a:ext cx="105918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Men build too many walls and not enough bridges</a:t>
            </a:r>
            <a:r>
              <a:rPr lang="en-US" sz="3900" dirty="0">
                <a:effectLst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Sir Isaac Newton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Trust each other again and again. When the trust level gets high enough, people transcend apparent limits, discovering new and awesome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abilities of which they were previously unaware.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David Armistead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777703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can we do to build and maintain trust?</a:t>
            </a:r>
          </a:p>
        </p:txBody>
      </p:sp>
    </p:spTree>
    <p:extLst>
      <p:ext uri="{BB962C8B-B14F-4D97-AF65-F5344CB8AC3E}">
        <p14:creationId xmlns:p14="http://schemas.microsoft.com/office/powerpoint/2010/main" val="19749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2286000"/>
            <a:ext cx="10157354" cy="426720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You can’t talk yourself out of a problem you’ve behaved yourself into. 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Stephen R. Covey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No, but you can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behave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  yourself out of a problem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you’ve behaved yourself into… and often faster than you think.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Stephen M.R. Covey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0" stA="45000" endPos="2000" dist="50800" dir="5400000" sy="-100000" algn="bl" rotWithShape="0"/>
              </a:effectLst>
              <a:latin typeface="Gabriola" panose="04040605051002020D02" pitchFamily="82" charset="0"/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701503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can we do to repair or rebuild trust?</a:t>
            </a:r>
          </a:p>
        </p:txBody>
      </p:sp>
    </p:spTree>
    <p:extLst>
      <p:ext uri="{BB962C8B-B14F-4D97-AF65-F5344CB8AC3E}">
        <p14:creationId xmlns:p14="http://schemas.microsoft.com/office/powerpoint/2010/main" val="1695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2286000"/>
            <a:ext cx="10157354" cy="4267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The best time to plant a tree is twenty years ago.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The second best time is today.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Chinese Proverb</a:t>
            </a: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>
              <a:lnSpc>
                <a:spcPts val="5000"/>
              </a:lnSpc>
              <a:spcBef>
                <a:spcPts val="0"/>
              </a:spcBef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0" stA="45000" endPos="2000" dist="50800" dir="5400000" sy="-100000" algn="bl" rotWithShape="0"/>
              </a:effectLst>
              <a:latin typeface="Gabriola" panose="04040605051002020D02" pitchFamily="82" charset="0"/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9701503" cy="162560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can we do to repair or rebuild trust?</a:t>
            </a:r>
          </a:p>
        </p:txBody>
      </p:sp>
    </p:spTree>
    <p:extLst>
      <p:ext uri="{BB962C8B-B14F-4D97-AF65-F5344CB8AC3E}">
        <p14:creationId xmlns:p14="http://schemas.microsoft.com/office/powerpoint/2010/main" val="8761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Graffiti Wall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Graffiti Wall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2412" y="4572000"/>
            <a:ext cx="6705600" cy="1981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22507B"/>
                </a:solidFill>
                <a:effectLst>
                  <a:outerShdw blurRad="381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KCPDC Professional Development Conference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22507B"/>
                </a:solidFill>
                <a:effectLst>
                  <a:outerShdw blurRad="381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May 24, 2017</a:t>
            </a:r>
          </a:p>
          <a:p>
            <a:endParaRPr lang="en-US" sz="2400" b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2412" y="762000"/>
            <a:ext cx="6555508" cy="35814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Trust in Relationships, Teams,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803400"/>
            <a:ext cx="10157354" cy="3251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You don’t need a title to be a leader.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You can make a positive difference,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whatever your title or position.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 Mark Sanborn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Preface…</a:t>
            </a:r>
          </a:p>
        </p:txBody>
      </p:sp>
    </p:spTree>
    <p:extLst>
      <p:ext uri="{BB962C8B-B14F-4D97-AF65-F5344CB8AC3E}">
        <p14:creationId xmlns:p14="http://schemas.microsoft.com/office/powerpoint/2010/main" val="30979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Graffiti Wall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0213" y="3157011"/>
            <a:ext cx="3352800" cy="1631216"/>
          </a:xfrm>
          <a:prstGeom prst="rect">
            <a:avLst/>
          </a:prstGeom>
          <a:solidFill>
            <a:srgbClr val="A8C4D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Men build too many walls and not enough bridges.</a:t>
            </a:r>
          </a:p>
          <a:p>
            <a:pPr algn="ctr">
              <a:lnSpc>
                <a:spcPts val="4000"/>
              </a:lnSpc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000" dirty="0">
                <a:effectLst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~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Sir Isaac Newton</a:t>
            </a:r>
          </a:p>
        </p:txBody>
      </p:sp>
    </p:spTree>
    <p:extLst>
      <p:ext uri="{BB962C8B-B14F-4D97-AF65-F5344CB8AC3E}">
        <p14:creationId xmlns:p14="http://schemas.microsoft.com/office/powerpoint/2010/main" val="346844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309" y="1981200"/>
            <a:ext cx="10157354" cy="4191000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Trust is not simply a matter of truthfulness, or even constancy.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It is also a matter of amity and goodwill.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We trust those who have our best interests at heart,</a:t>
            </a: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Gabriola" panose="04040605051002020D02" pitchFamily="82" charset="0"/>
                <a:cs typeface="Segoe UI Semilight" panose="020B0402040204020203" pitchFamily="34" charset="0"/>
              </a:rPr>
              <a:t>and mistrust those who seem deaf to our concerns.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~Gary Hamel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trust?</a:t>
            </a:r>
          </a:p>
        </p:txBody>
      </p:sp>
    </p:spTree>
    <p:extLst>
      <p:ext uri="{BB962C8B-B14F-4D97-AF65-F5344CB8AC3E}">
        <p14:creationId xmlns:p14="http://schemas.microsoft.com/office/powerpoint/2010/main" val="399562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00600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Concentric Circles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Linked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Human Knot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Graffiti Wall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Find Your People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Trust Leans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Blind Walk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Debrief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Experiential Activities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2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is trust?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Trust is…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feeling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belief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expectation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decision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competency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 economic driver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0" stA="45000" endPos="2000" dist="50800" dir="5400000" sy="-100000" algn="bl" rotWithShape="0"/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Trust requires…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risk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vulnerability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courage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awareness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character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764</Words>
  <Application>Microsoft Office PowerPoint</Application>
  <PresentationFormat>Custom</PresentationFormat>
  <Paragraphs>166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Gabriola</vt:lpstr>
      <vt:lpstr>Segoe UI Black</vt:lpstr>
      <vt:lpstr>Source Sans Pro Semibold</vt:lpstr>
      <vt:lpstr>Segoe UI Semilight</vt:lpstr>
      <vt:lpstr>Source Sans Pro ExtraLight</vt:lpstr>
      <vt:lpstr>Century Gothic</vt:lpstr>
      <vt:lpstr>Arial</vt:lpstr>
      <vt:lpstr>Class open house presentation</vt:lpstr>
      <vt:lpstr>Trust in Relationships, Teams, and Organizations</vt:lpstr>
      <vt:lpstr>Trust in Relationships, Teams, and Organizations</vt:lpstr>
      <vt:lpstr>Preface…</vt:lpstr>
      <vt:lpstr>Experiential Activities</vt:lpstr>
      <vt:lpstr>Experiential Activities</vt:lpstr>
      <vt:lpstr>What is trust?</vt:lpstr>
      <vt:lpstr>Experiential Activities</vt:lpstr>
      <vt:lpstr>What is trust?</vt:lpstr>
      <vt:lpstr>PowerPoint Presentation</vt:lpstr>
      <vt:lpstr>How do we know when trust exists – or when it doesn’t?</vt:lpstr>
      <vt:lpstr>Experiential Activities</vt:lpstr>
      <vt:lpstr>What are the benefits when trust exists?</vt:lpstr>
      <vt:lpstr>What are the consequences when it doesn’t?</vt:lpstr>
      <vt:lpstr>What are the consequences when it doesn’t?</vt:lpstr>
      <vt:lpstr>What can we do to build and maintain trust?</vt:lpstr>
      <vt:lpstr>What can we do to repair or rebuild trust?</vt:lpstr>
      <vt:lpstr>What can we do to repair or rebuild trust?</vt:lpstr>
      <vt:lpstr>Experiential Activities</vt:lpstr>
      <vt:lpstr>Experiential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2017-05-05T21:28:00Z</dcterms:created>
  <dcterms:modified xsi:type="dcterms:W3CDTF">2017-05-24T08:24:20Z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