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71" r:id="rId15"/>
    <p:sldId id="268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Inspiring trust through your own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171" y="5439230"/>
            <a:ext cx="9448800" cy="685800"/>
          </a:xfrm>
        </p:spPr>
        <p:txBody>
          <a:bodyPr/>
          <a:lstStyle/>
          <a:p>
            <a:r>
              <a:rPr lang="en-US" sz="1600" dirty="0" smtClean="0"/>
              <a:t>Presented by Kimberly A. Moriconi, M.S. Organizational Development Psychology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400" cy="1801778"/>
          </a:xfrm>
        </p:spPr>
        <p:txBody>
          <a:bodyPr>
            <a:normAutofit/>
          </a:bodyPr>
          <a:lstStyle/>
          <a:p>
            <a:pPr algn="r"/>
            <a:r>
              <a:rPr lang="en-US" sz="4000" dirty="0"/>
              <a:t>Organizational Citizenship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Behavior (OCB – i)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12951" y="2924829"/>
            <a:ext cx="10127849" cy="3933171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12800" dirty="0" smtClean="0"/>
              <a:t>Helping coworkers in ways that go beyond what is expected*</a:t>
            </a:r>
          </a:p>
          <a:p>
            <a:endParaRPr lang="en-US" sz="7800" dirty="0"/>
          </a:p>
          <a:p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7200" dirty="0"/>
              <a:t>* = (Greenberg, 2011)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4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1" y="296288"/>
            <a:ext cx="9361714" cy="1293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Specific forms and examples of organizational citizenship behavior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389311"/>
              </p:ext>
            </p:extLst>
          </p:nvPr>
        </p:nvGraphicFramePr>
        <p:xfrm>
          <a:off x="642257" y="1627868"/>
          <a:ext cx="10820400" cy="455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Form of OCB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Examples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Altruism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Helping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 coworker with a project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Switching vacation dates with another at his or her request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Volunteering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Conscientiousness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Never missing a day of work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Coming to work early if needed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Not spending time on personal calls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Civic Virtue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Attending voluntary meetings and functions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Keeping up with new information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Sportsmanship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Making do without complaint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Not finding fault with the organization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Courtesy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“Turning the other cheek”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to avoid problems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401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Not “blowing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up” when provoked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3143" y="6389914"/>
            <a:ext cx="6487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retrieved from (Greenberg, 2011, p. 383)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you betray a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79946"/>
            <a:ext cx="10820400" cy="40709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2800" dirty="0" smtClean="0"/>
              <a:t>Apologize sincerely for your actions and explain your actions *</a:t>
            </a:r>
          </a:p>
          <a:p>
            <a:pPr>
              <a:lnSpc>
                <a:spcPct val="120000"/>
              </a:lnSpc>
              <a:buNone/>
            </a:pPr>
            <a:endParaRPr lang="en-US" sz="12800" dirty="0" smtClean="0"/>
          </a:p>
          <a:p>
            <a:pPr>
              <a:lnSpc>
                <a:spcPct val="120000"/>
              </a:lnSpc>
            </a:pPr>
            <a:r>
              <a:rPr lang="en-US" sz="12800" dirty="0" smtClean="0"/>
              <a:t>Repeat actions on slide seven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7600" dirty="0" smtClean="0"/>
              <a:t>* = (Levi, 2011, p. 101)</a:t>
            </a:r>
            <a:endParaRPr lang="en-US" sz="7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supervisors thinking when they complete your evaluation?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70206"/>
            <a:ext cx="10820400" cy="4020064"/>
          </a:xfrm>
        </p:spPr>
        <p:txBody>
          <a:bodyPr>
            <a:normAutofit fontScale="55000" lnSpcReduction="20000"/>
          </a:bodyPr>
          <a:lstStyle/>
          <a:p>
            <a:endParaRPr lang="en-US" sz="3300" dirty="0" smtClean="0"/>
          </a:p>
          <a:p>
            <a:r>
              <a:rPr lang="en-US" sz="5100" dirty="0" smtClean="0"/>
              <a:t>Research </a:t>
            </a:r>
            <a:r>
              <a:rPr lang="en-US" sz="5100" dirty="0" smtClean="0"/>
              <a:t>suggests individuals believe organizational  citizenship behavior should count toward performance evaluations *</a:t>
            </a:r>
          </a:p>
          <a:p>
            <a:endParaRPr lang="en-US" sz="4000" dirty="0" smtClean="0"/>
          </a:p>
          <a:p>
            <a:r>
              <a:rPr lang="en-US" sz="5100" dirty="0" smtClean="0"/>
              <a:t>Men believe it should contribute 30 percent toward overall ratings; women believe it should be 50 percent*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900" dirty="0" smtClean="0"/>
              <a:t>* = (Johnson, 2001)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367" y="764373"/>
            <a:ext cx="9163833" cy="1293028"/>
          </a:xfrm>
        </p:spPr>
        <p:txBody>
          <a:bodyPr/>
          <a:lstStyle/>
          <a:p>
            <a:r>
              <a:rPr lang="en-US" dirty="0" smtClean="0"/>
              <a:t>Cooling down and moving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45497"/>
            <a:ext cx="10820400" cy="40241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Think of an individual you mistrust</a:t>
            </a:r>
          </a:p>
          <a:p>
            <a:r>
              <a:rPr lang="en-US" sz="2800" dirty="0" smtClean="0"/>
              <a:t>List two reason why you mistrust this person</a:t>
            </a:r>
          </a:p>
          <a:p>
            <a:r>
              <a:rPr lang="en-US" sz="2800" dirty="0" smtClean="0"/>
              <a:t>List two behaviors you have learned today that you need this person to exhibit to gain your trust</a:t>
            </a:r>
          </a:p>
          <a:p>
            <a:r>
              <a:rPr lang="en-US" sz="2800" dirty="0" smtClean="0"/>
              <a:t>List two behaviors you have learned today that you can exhibit to begin developing a trusting relationship with this person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76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Definition of trust</a:t>
            </a:r>
          </a:p>
          <a:p>
            <a:r>
              <a:rPr lang="en-US" sz="2400" dirty="0"/>
              <a:t>Why is trust important</a:t>
            </a:r>
          </a:p>
          <a:p>
            <a:r>
              <a:rPr lang="en-US" sz="2400" dirty="0"/>
              <a:t>Concerns surrounding building trust</a:t>
            </a:r>
          </a:p>
          <a:p>
            <a:r>
              <a:rPr lang="en-US" sz="2400" dirty="0"/>
              <a:t>Behaviors that cause mistrust</a:t>
            </a:r>
          </a:p>
          <a:p>
            <a:r>
              <a:rPr lang="en-US" sz="2400" dirty="0"/>
              <a:t>Strategies to develop trust</a:t>
            </a:r>
          </a:p>
          <a:p>
            <a:r>
              <a:rPr lang="en-US" sz="2400" dirty="0"/>
              <a:t>Organizational citizenship behaviors (Individual and </a:t>
            </a:r>
            <a:r>
              <a:rPr lang="en-US" sz="2400" dirty="0" smtClean="0"/>
              <a:t>Organizational)</a:t>
            </a:r>
            <a:endParaRPr lang="en-US" sz="2400" dirty="0"/>
          </a:p>
          <a:p>
            <a:r>
              <a:rPr lang="en-US" sz="2400" dirty="0"/>
              <a:t>What to do should you betray a trust</a:t>
            </a:r>
          </a:p>
          <a:p>
            <a:r>
              <a:rPr lang="en-US" sz="2400" dirty="0"/>
              <a:t>What are managers really thinking when they complete your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De Janasz, S. C., Dowd, K. O., &amp; Schneider, B. Z. (2012). </a:t>
            </a:r>
            <a:r>
              <a:rPr lang="en-US" i="1" dirty="0" smtClean="0"/>
              <a:t>Interpersonal skills in organizations</a:t>
            </a:r>
            <a:r>
              <a:rPr lang="en-US" dirty="0" smtClean="0"/>
              <a:t> (4 ed.). New York, NY: McGraw-Hill.</a:t>
            </a:r>
          </a:p>
          <a:p>
            <a:pPr hangingPunct="0"/>
            <a:r>
              <a:rPr lang="en-US" dirty="0" smtClean="0"/>
              <a:t>Greenberg, J. (2011). </a:t>
            </a:r>
            <a:r>
              <a:rPr lang="en-US" i="1" dirty="0" smtClean="0"/>
              <a:t>Behavior in Organizations</a:t>
            </a:r>
            <a:r>
              <a:rPr lang="en-US" dirty="0" smtClean="0"/>
              <a:t> (10th ed.). Upper Saddle River, New Jersey: Prentice Hall.</a:t>
            </a:r>
          </a:p>
          <a:p>
            <a:pPr hangingPunct="0"/>
            <a:r>
              <a:rPr lang="en-US" dirty="0" smtClean="0"/>
              <a:t>Johnson, J. (2001). The relative importance of task and contextual performance dimensions to supervisor judgments of overall performance. </a:t>
            </a:r>
            <a:r>
              <a:rPr lang="en-US" i="1" dirty="0" smtClean="0"/>
              <a:t>Journal of Applied Psychology</a:t>
            </a:r>
            <a:r>
              <a:rPr lang="en-US" dirty="0" smtClean="0"/>
              <a:t>, </a:t>
            </a:r>
            <a:r>
              <a:rPr lang="en-US" i="1" dirty="0" smtClean="0"/>
              <a:t>86</a:t>
            </a:r>
            <a:r>
              <a:rPr lang="en-US" dirty="0" smtClean="0"/>
              <a:t>, 984-996.</a:t>
            </a:r>
          </a:p>
          <a:p>
            <a:pPr hangingPunct="0"/>
            <a:r>
              <a:rPr lang="en-US" dirty="0" smtClean="0"/>
              <a:t>Levi, D. (2011). </a:t>
            </a:r>
            <a:r>
              <a:rPr lang="en-US" i="1" dirty="0" smtClean="0"/>
              <a:t>Group dynamics for teams</a:t>
            </a:r>
            <a:r>
              <a:rPr lang="en-US" dirty="0" smtClean="0"/>
              <a:t> (3rd ed.). Thousand Oaks, CA: SAGE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Definition of trust</a:t>
            </a:r>
          </a:p>
          <a:p>
            <a:r>
              <a:rPr lang="en-US" sz="2400" dirty="0" smtClean="0"/>
              <a:t>Why is trust important</a:t>
            </a:r>
          </a:p>
          <a:p>
            <a:r>
              <a:rPr lang="en-US" sz="2400" dirty="0" smtClean="0"/>
              <a:t>Concerns surrounding building trust</a:t>
            </a:r>
          </a:p>
          <a:p>
            <a:r>
              <a:rPr lang="en-US" sz="2400" dirty="0" smtClean="0"/>
              <a:t>Behaviors that cause mistrust</a:t>
            </a:r>
          </a:p>
          <a:p>
            <a:r>
              <a:rPr lang="en-US" sz="2400" dirty="0" smtClean="0"/>
              <a:t>Strategies to develop trust</a:t>
            </a:r>
          </a:p>
          <a:p>
            <a:r>
              <a:rPr lang="en-US" sz="2400" dirty="0" smtClean="0"/>
              <a:t>Organizational citizenship behaviors (Individual and Organizational)</a:t>
            </a:r>
          </a:p>
          <a:p>
            <a:r>
              <a:rPr lang="en-US" sz="2400" dirty="0" smtClean="0"/>
              <a:t>What to do should you betray a trust</a:t>
            </a:r>
          </a:p>
          <a:p>
            <a:r>
              <a:rPr lang="en-US" sz="2400" dirty="0" smtClean="0"/>
              <a:t>What are managers really thinking when they complete your evaluation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135" y="2833875"/>
            <a:ext cx="10820400" cy="4024125"/>
          </a:xfrm>
        </p:spPr>
        <p:txBody>
          <a:bodyPr/>
          <a:lstStyle/>
          <a:p>
            <a:pPr>
              <a:buNone/>
            </a:pPr>
            <a:r>
              <a:rPr lang="en-US" sz="4000" dirty="0" smtClean="0"/>
              <a:t> </a:t>
            </a:r>
            <a:r>
              <a:rPr lang="en-US" sz="3600" dirty="0" smtClean="0"/>
              <a:t>Trust </a:t>
            </a:r>
            <a:r>
              <a:rPr lang="en-US" sz="3600" dirty="0" smtClean="0"/>
              <a:t>is a multifaceted concept that captures ones faith or belief in the integrity or reliability of another person or thing (De Janasz, Dowd, &amp; Schneider, 2012, p. 35)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61131"/>
            <a:ext cx="10820400" cy="40241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Think of an individual you trust</a:t>
            </a:r>
          </a:p>
          <a:p>
            <a:r>
              <a:rPr lang="en-US" sz="3200" dirty="0" smtClean="0"/>
              <a:t>List </a:t>
            </a:r>
            <a:r>
              <a:rPr lang="en-US" sz="3200" dirty="0" smtClean="0"/>
              <a:t>two reasons you trust this person</a:t>
            </a:r>
          </a:p>
          <a:p>
            <a:r>
              <a:rPr lang="en-US" sz="3200" dirty="0" smtClean="0"/>
              <a:t>List </a:t>
            </a:r>
            <a:r>
              <a:rPr lang="en-US" sz="3200" dirty="0" smtClean="0"/>
              <a:t>two behaviors you need this person to exhibit to maintain your trust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200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trust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69832"/>
            <a:ext cx="10820400" cy="363832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Promotes cooperation*</a:t>
            </a:r>
          </a:p>
          <a:p>
            <a:r>
              <a:rPr lang="en-US" sz="3200" dirty="0" smtClean="0"/>
              <a:t>Promotes effective team work*</a:t>
            </a:r>
          </a:p>
          <a:p>
            <a:r>
              <a:rPr lang="en-US" sz="3200" dirty="0" smtClean="0"/>
              <a:t>Can lead to enhanced organizational performance*</a:t>
            </a:r>
          </a:p>
          <a:p>
            <a:endParaRPr lang="en-US" sz="3600" dirty="0" smtClean="0"/>
          </a:p>
          <a:p>
            <a:endParaRPr lang="en-US" sz="3600" dirty="0" smtClean="0"/>
          </a:p>
          <a:p>
            <a:pPr>
              <a:buNone/>
            </a:pPr>
            <a:r>
              <a:rPr lang="en-US" sz="1900" dirty="0" smtClean="0"/>
              <a:t>*=(De Janasz et al., 2012)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about building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24216"/>
            <a:ext cx="10820400" cy="4357816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800" dirty="0" smtClean="0"/>
              <a:t>Risks </a:t>
            </a:r>
            <a:r>
              <a:rPr lang="en-US" sz="3800" dirty="0" smtClean="0"/>
              <a:t>involved*</a:t>
            </a:r>
          </a:p>
          <a:p>
            <a:r>
              <a:rPr lang="en-US" sz="3800" dirty="0" smtClean="0"/>
              <a:t>Inability to monitor or control the other party*</a:t>
            </a:r>
          </a:p>
          <a:p>
            <a:r>
              <a:rPr lang="en-US" sz="3800" dirty="0" smtClean="0"/>
              <a:t>Individual perception*</a:t>
            </a:r>
          </a:p>
          <a:p>
            <a:r>
              <a:rPr lang="en-US" sz="3800" dirty="0" smtClean="0"/>
              <a:t>Situational*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* = (</a:t>
            </a:r>
            <a:r>
              <a:rPr lang="en-US" dirty="0" smtClean="0"/>
              <a:t>De Janasz et al., 2012)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Behaviors that cause mistrust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Disruptive behaviors*</a:t>
            </a:r>
          </a:p>
          <a:p>
            <a:r>
              <a:rPr lang="en-US" sz="2600" dirty="0" smtClean="0"/>
              <a:t>Mismanagement of differences*</a:t>
            </a:r>
          </a:p>
          <a:p>
            <a:r>
              <a:rPr lang="en-US" sz="2600" dirty="0" smtClean="0"/>
              <a:t>Closed and non-collaborative climate*</a:t>
            </a:r>
          </a:p>
          <a:p>
            <a:r>
              <a:rPr lang="en-US" sz="2600" dirty="0" smtClean="0"/>
              <a:t>Incivility**</a:t>
            </a:r>
          </a:p>
          <a:p>
            <a:r>
              <a:rPr lang="en-US" sz="2600" dirty="0" smtClean="0"/>
              <a:t>Aggressiveness**</a:t>
            </a:r>
          </a:p>
          <a:p>
            <a:r>
              <a:rPr lang="en-US" sz="2600" dirty="0" smtClean="0"/>
              <a:t>Obstructionism**</a:t>
            </a:r>
          </a:p>
          <a:p>
            <a:r>
              <a:rPr lang="en-US" sz="2600" dirty="0" smtClean="0"/>
              <a:t>Overt Aggressiveness**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900" dirty="0" smtClean="0"/>
              <a:t>* = (De Janasz et al., 2012)</a:t>
            </a:r>
          </a:p>
          <a:p>
            <a:pPr>
              <a:buNone/>
            </a:pPr>
            <a:r>
              <a:rPr lang="en-US" sz="1900" dirty="0" smtClean="0"/>
              <a:t>** = (Greenberg, 2011)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3907" y="325962"/>
            <a:ext cx="8610600" cy="1293028"/>
          </a:xfrm>
        </p:spPr>
        <p:txBody>
          <a:bodyPr/>
          <a:lstStyle/>
          <a:p>
            <a:r>
              <a:rPr lang="en-US" dirty="0" smtClean="0"/>
              <a:t>Strategies to develop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18990"/>
            <a:ext cx="10820400" cy="4869492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Be trusting and demonstrate your support for others*</a:t>
            </a:r>
          </a:p>
          <a:p>
            <a:r>
              <a:rPr lang="en-US" sz="2600" dirty="0" smtClean="0"/>
              <a:t>Promote cooperation*</a:t>
            </a:r>
          </a:p>
          <a:p>
            <a:r>
              <a:rPr lang="en-US" sz="2600" dirty="0" smtClean="0"/>
              <a:t>Review goals and gain commitment to common actions*</a:t>
            </a:r>
          </a:p>
          <a:p>
            <a:r>
              <a:rPr lang="en-US" sz="2600" dirty="0" smtClean="0"/>
              <a:t>Establish credibility by making sure actions match your words*</a:t>
            </a:r>
          </a:p>
          <a:p>
            <a:r>
              <a:rPr lang="en-US" sz="2600" dirty="0" smtClean="0"/>
              <a:t>Always meet deadlines*</a:t>
            </a:r>
          </a:p>
          <a:p>
            <a:r>
              <a:rPr lang="en-US" sz="2600" dirty="0" smtClean="0"/>
              <a:t>Follow through as promised*</a:t>
            </a:r>
          </a:p>
          <a:p>
            <a:r>
              <a:rPr lang="en-US" sz="2600" dirty="0" smtClean="0"/>
              <a:t>Share your personal values and goals with others*</a:t>
            </a:r>
          </a:p>
          <a:p>
            <a:r>
              <a:rPr lang="en-US" sz="2600" dirty="0" smtClean="0"/>
              <a:t>Give people a chance to express themselves without judgment*</a:t>
            </a:r>
          </a:p>
          <a:p>
            <a:r>
              <a:rPr lang="en-US" sz="2600" dirty="0" smtClean="0"/>
              <a:t>Keep confidences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900" dirty="0" smtClean="0"/>
              <a:t>* = (Greenberg, 2011)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Citizenship Behavior (OCB-O)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8" y="3256767"/>
            <a:ext cx="10842172" cy="278043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9800" dirty="0" smtClean="0"/>
              <a:t>  A behavior that goes beyond what is formally expected and contributes to the well-being of an organization*</a:t>
            </a:r>
          </a:p>
          <a:p>
            <a:pPr>
              <a:buNone/>
            </a:pPr>
            <a:endParaRPr lang="en-US" sz="67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5500" dirty="0" smtClean="0"/>
              <a:t>* = (Greenberg, 2011)</a:t>
            </a:r>
            <a:endParaRPr lang="en-US" sz="5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295</TotalTime>
  <Words>758</Words>
  <Application>Microsoft Office PowerPoint</Application>
  <PresentationFormat>Widescreen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Vapor Trail</vt:lpstr>
      <vt:lpstr>Inspiring trust through your own behavior</vt:lpstr>
      <vt:lpstr>topics</vt:lpstr>
      <vt:lpstr>Definition of trust</vt:lpstr>
      <vt:lpstr>Brain Warm up</vt:lpstr>
      <vt:lpstr>Why is trust important</vt:lpstr>
      <vt:lpstr>Concerns about building trust</vt:lpstr>
      <vt:lpstr>Behaviors that cause mistrust</vt:lpstr>
      <vt:lpstr>Strategies to develop trust</vt:lpstr>
      <vt:lpstr>Organizational Citizenship Behavior (OCB-O)</vt:lpstr>
      <vt:lpstr>Organizational Citizenship  Behavior (OCB – i)</vt:lpstr>
      <vt:lpstr>Specific forms and examples of organizational citizenship behavior</vt:lpstr>
      <vt:lpstr>Should you betray a trust</vt:lpstr>
      <vt:lpstr>What are supervisors thinking when they complete your evaluation?</vt:lpstr>
      <vt:lpstr>Cooling down and moving on</vt:lpstr>
      <vt:lpstr>Quick review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kmoriconi</dc:creator>
  <cp:lastModifiedBy>setup1</cp:lastModifiedBy>
  <cp:revision>46</cp:revision>
  <dcterms:created xsi:type="dcterms:W3CDTF">2013-07-15T20:26:09Z</dcterms:created>
  <dcterms:modified xsi:type="dcterms:W3CDTF">2017-05-17T18:35:47Z</dcterms:modified>
</cp:coreProperties>
</file>