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handoutMasterIdLst>
    <p:handoutMasterId r:id="rId28"/>
  </p:handoutMasterIdLst>
  <p:sldIdLst>
    <p:sldId id="289" r:id="rId2"/>
    <p:sldId id="306" r:id="rId3"/>
    <p:sldId id="328" r:id="rId4"/>
    <p:sldId id="331" r:id="rId5"/>
    <p:sldId id="299" r:id="rId6"/>
    <p:sldId id="327" r:id="rId7"/>
    <p:sldId id="307" r:id="rId8"/>
    <p:sldId id="334" r:id="rId9"/>
    <p:sldId id="335" r:id="rId10"/>
    <p:sldId id="337" r:id="rId11"/>
    <p:sldId id="336" r:id="rId12"/>
    <p:sldId id="320" r:id="rId13"/>
    <p:sldId id="340" r:id="rId14"/>
    <p:sldId id="302" r:id="rId15"/>
    <p:sldId id="303" r:id="rId16"/>
    <p:sldId id="304" r:id="rId17"/>
    <p:sldId id="305" r:id="rId18"/>
    <p:sldId id="338" r:id="rId19"/>
    <p:sldId id="296" r:id="rId20"/>
    <p:sldId id="310" r:id="rId21"/>
    <p:sldId id="309" r:id="rId22"/>
    <p:sldId id="295" r:id="rId23"/>
    <p:sldId id="325" r:id="rId24"/>
    <p:sldId id="341" r:id="rId25"/>
    <p:sldId id="342" r:id="rId2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9B5"/>
    <a:srgbClr val="F0D819"/>
    <a:srgbClr val="92BCEA"/>
    <a:srgbClr val="0033CC"/>
    <a:srgbClr val="0000FF"/>
    <a:srgbClr val="FFFFCC"/>
    <a:srgbClr val="FFFFFF"/>
    <a:srgbClr val="F8E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72" autoAdjust="0"/>
    <p:restoredTop sz="84982" autoAdjust="0"/>
  </p:normalViewPr>
  <p:slideViewPr>
    <p:cSldViewPr>
      <p:cViewPr varScale="1">
        <p:scale>
          <a:sx n="74" d="100"/>
          <a:sy n="74" d="100"/>
        </p:scale>
        <p:origin x="1598" y="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34EC66-6B09-44D0-AD64-EFD992AE881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B8044311-409A-455C-BD73-B995654E9887}">
      <dgm:prSet phldrT="[Text]" custT="1"/>
      <dgm:spPr/>
      <dgm:t>
        <a:bodyPr/>
        <a:lstStyle/>
        <a:p>
          <a:r>
            <a:rPr lang="en-US" sz="4000" dirty="0" smtClean="0"/>
            <a:t>Credibility</a:t>
          </a:r>
          <a:endParaRPr lang="en-US" sz="4000" dirty="0"/>
        </a:p>
      </dgm:t>
    </dgm:pt>
    <dgm:pt modelId="{FA2625F8-11BC-4B9F-BA3F-96E4481B9828}" type="parTrans" cxnId="{0D212FE7-F5A8-4D26-9D49-5FC10566AA80}">
      <dgm:prSet/>
      <dgm:spPr/>
      <dgm:t>
        <a:bodyPr/>
        <a:lstStyle/>
        <a:p>
          <a:endParaRPr lang="en-US"/>
        </a:p>
      </dgm:t>
    </dgm:pt>
    <dgm:pt modelId="{1018B2C4-4F75-4F73-8EB6-EC49B8941306}" type="sibTrans" cxnId="{0D212FE7-F5A8-4D26-9D49-5FC10566AA80}">
      <dgm:prSet/>
      <dgm:spPr/>
      <dgm:t>
        <a:bodyPr/>
        <a:lstStyle/>
        <a:p>
          <a:endParaRPr lang="en-US"/>
        </a:p>
      </dgm:t>
    </dgm:pt>
    <dgm:pt modelId="{008A3FD4-DA64-4496-9C5C-A39BFD6FA34F}">
      <dgm:prSet phldrT="[Text]" custT="1"/>
      <dgm:spPr/>
      <dgm:t>
        <a:bodyPr/>
        <a:lstStyle/>
        <a:p>
          <a:r>
            <a:rPr lang="en-US" sz="4000" dirty="0" smtClean="0"/>
            <a:t>Reliability</a:t>
          </a:r>
          <a:endParaRPr lang="en-US" sz="5100" dirty="0"/>
        </a:p>
      </dgm:t>
    </dgm:pt>
    <dgm:pt modelId="{5059E187-1751-4350-B42C-EBEA8923FCF2}" type="parTrans" cxnId="{68304E76-0AA6-4DAB-866A-D751356C4BB6}">
      <dgm:prSet/>
      <dgm:spPr/>
      <dgm:t>
        <a:bodyPr/>
        <a:lstStyle/>
        <a:p>
          <a:endParaRPr lang="en-US"/>
        </a:p>
      </dgm:t>
    </dgm:pt>
    <dgm:pt modelId="{AD355209-0475-4D8C-B12D-82ED7D4E386C}" type="sibTrans" cxnId="{68304E76-0AA6-4DAB-866A-D751356C4BB6}">
      <dgm:prSet/>
      <dgm:spPr/>
      <dgm:t>
        <a:bodyPr/>
        <a:lstStyle/>
        <a:p>
          <a:endParaRPr lang="en-US"/>
        </a:p>
      </dgm:t>
    </dgm:pt>
    <dgm:pt modelId="{9989AE56-D8FA-4D2A-90DC-870A01B9B5AA}">
      <dgm:prSet phldrT="[Text]" custT="1"/>
      <dgm:spPr/>
      <dgm:t>
        <a:bodyPr/>
        <a:lstStyle/>
        <a:p>
          <a:r>
            <a:rPr lang="en-US" sz="4000" dirty="0" smtClean="0"/>
            <a:t>Intimacy</a:t>
          </a:r>
          <a:endParaRPr lang="en-US" sz="5100" dirty="0"/>
        </a:p>
      </dgm:t>
    </dgm:pt>
    <dgm:pt modelId="{83629DF3-B921-402C-9B2B-EF49F0C2B6FB}" type="parTrans" cxnId="{A229749C-CEFC-4020-B738-7F05D91F7756}">
      <dgm:prSet/>
      <dgm:spPr/>
      <dgm:t>
        <a:bodyPr/>
        <a:lstStyle/>
        <a:p>
          <a:endParaRPr lang="en-US"/>
        </a:p>
      </dgm:t>
    </dgm:pt>
    <dgm:pt modelId="{9F6A351A-D111-4B50-8881-41FDD93A1B07}" type="sibTrans" cxnId="{A229749C-CEFC-4020-B738-7F05D91F7756}">
      <dgm:prSet/>
      <dgm:spPr/>
      <dgm:t>
        <a:bodyPr/>
        <a:lstStyle/>
        <a:p>
          <a:endParaRPr lang="en-US"/>
        </a:p>
      </dgm:t>
    </dgm:pt>
    <dgm:pt modelId="{731EEC42-4AC2-46B4-9036-873F2741BCD6}">
      <dgm:prSet phldrT="[Text]" custT="1"/>
      <dgm:spPr/>
      <dgm:t>
        <a:bodyPr/>
        <a:lstStyle/>
        <a:p>
          <a:r>
            <a:rPr lang="en-US" sz="4000" dirty="0" smtClean="0"/>
            <a:t>Self </a:t>
          </a:r>
          <a:r>
            <a:rPr lang="en-US" sz="4000" dirty="0" smtClean="0"/>
            <a:t>Orientation</a:t>
          </a:r>
          <a:endParaRPr lang="en-US" sz="4000" dirty="0"/>
        </a:p>
      </dgm:t>
    </dgm:pt>
    <dgm:pt modelId="{C44F2043-56BB-4FF6-85F2-B16C5BD9775F}" type="parTrans" cxnId="{57EC0CBB-CB28-4EA2-BDC0-E105CBF2F3E2}">
      <dgm:prSet/>
      <dgm:spPr/>
      <dgm:t>
        <a:bodyPr/>
        <a:lstStyle/>
        <a:p>
          <a:endParaRPr lang="en-US"/>
        </a:p>
      </dgm:t>
    </dgm:pt>
    <dgm:pt modelId="{58E05CBC-EBA5-410E-AE25-007F5A6B6A38}" type="sibTrans" cxnId="{57EC0CBB-CB28-4EA2-BDC0-E105CBF2F3E2}">
      <dgm:prSet/>
      <dgm:spPr/>
      <dgm:t>
        <a:bodyPr/>
        <a:lstStyle/>
        <a:p>
          <a:endParaRPr lang="en-US"/>
        </a:p>
      </dgm:t>
    </dgm:pt>
    <dgm:pt modelId="{70D07CCC-AE44-42CC-A9B5-A3C5A5E4DB79}" type="pres">
      <dgm:prSet presAssocID="{DF34EC66-6B09-44D0-AD64-EFD992AE8810}" presName="diagram" presStyleCnt="0">
        <dgm:presLayoutVars>
          <dgm:dir/>
          <dgm:resizeHandles val="exact"/>
        </dgm:presLayoutVars>
      </dgm:prSet>
      <dgm:spPr/>
      <dgm:t>
        <a:bodyPr/>
        <a:lstStyle/>
        <a:p>
          <a:endParaRPr lang="en-US"/>
        </a:p>
      </dgm:t>
    </dgm:pt>
    <dgm:pt modelId="{097DB315-AE9E-4310-9E58-5A6E3C366B6F}" type="pres">
      <dgm:prSet presAssocID="{B8044311-409A-455C-BD73-B995654E9887}" presName="node" presStyleLbl="node1" presStyleIdx="0" presStyleCnt="4">
        <dgm:presLayoutVars>
          <dgm:bulletEnabled val="1"/>
        </dgm:presLayoutVars>
      </dgm:prSet>
      <dgm:spPr/>
      <dgm:t>
        <a:bodyPr/>
        <a:lstStyle/>
        <a:p>
          <a:endParaRPr lang="en-US"/>
        </a:p>
      </dgm:t>
    </dgm:pt>
    <dgm:pt modelId="{EBE04973-080C-4605-B722-F6710AFFEDD7}" type="pres">
      <dgm:prSet presAssocID="{1018B2C4-4F75-4F73-8EB6-EC49B8941306}" presName="sibTrans" presStyleCnt="0"/>
      <dgm:spPr/>
    </dgm:pt>
    <dgm:pt modelId="{4AD06014-0020-4E31-A7A3-052B89D79EAD}" type="pres">
      <dgm:prSet presAssocID="{008A3FD4-DA64-4496-9C5C-A39BFD6FA34F}" presName="node" presStyleLbl="node1" presStyleIdx="1" presStyleCnt="4" custLinFactNeighborX="-202" custLinFactNeighborY="-11">
        <dgm:presLayoutVars>
          <dgm:bulletEnabled val="1"/>
        </dgm:presLayoutVars>
      </dgm:prSet>
      <dgm:spPr/>
      <dgm:t>
        <a:bodyPr/>
        <a:lstStyle/>
        <a:p>
          <a:endParaRPr lang="en-US"/>
        </a:p>
      </dgm:t>
    </dgm:pt>
    <dgm:pt modelId="{2FA9F410-EA79-4B61-8819-46AF6E748FCC}" type="pres">
      <dgm:prSet presAssocID="{AD355209-0475-4D8C-B12D-82ED7D4E386C}" presName="sibTrans" presStyleCnt="0"/>
      <dgm:spPr/>
    </dgm:pt>
    <dgm:pt modelId="{FA8FA086-7AE9-4D70-8675-A86C638FBF38}" type="pres">
      <dgm:prSet presAssocID="{9989AE56-D8FA-4D2A-90DC-870A01B9B5AA}" presName="node" presStyleLbl="node1" presStyleIdx="2" presStyleCnt="4">
        <dgm:presLayoutVars>
          <dgm:bulletEnabled val="1"/>
        </dgm:presLayoutVars>
      </dgm:prSet>
      <dgm:spPr/>
      <dgm:t>
        <a:bodyPr/>
        <a:lstStyle/>
        <a:p>
          <a:endParaRPr lang="en-US"/>
        </a:p>
      </dgm:t>
    </dgm:pt>
    <dgm:pt modelId="{D8260E09-6295-4CA0-A8C8-92B642460695}" type="pres">
      <dgm:prSet presAssocID="{9F6A351A-D111-4B50-8881-41FDD93A1B07}" presName="sibTrans" presStyleCnt="0"/>
      <dgm:spPr/>
    </dgm:pt>
    <dgm:pt modelId="{D04864EE-2A83-40A7-8E0E-01D330E4A681}" type="pres">
      <dgm:prSet presAssocID="{731EEC42-4AC2-46B4-9036-873F2741BCD6}" presName="node" presStyleLbl="node1" presStyleIdx="3" presStyleCnt="4">
        <dgm:presLayoutVars>
          <dgm:bulletEnabled val="1"/>
        </dgm:presLayoutVars>
      </dgm:prSet>
      <dgm:spPr/>
      <dgm:t>
        <a:bodyPr/>
        <a:lstStyle/>
        <a:p>
          <a:endParaRPr lang="en-US"/>
        </a:p>
      </dgm:t>
    </dgm:pt>
  </dgm:ptLst>
  <dgm:cxnLst>
    <dgm:cxn modelId="{D8C2AA78-43A4-482B-ACE7-2BB0825F3EE3}" type="presOf" srcId="{731EEC42-4AC2-46B4-9036-873F2741BCD6}" destId="{D04864EE-2A83-40A7-8E0E-01D330E4A681}" srcOrd="0" destOrd="0" presId="urn:microsoft.com/office/officeart/2005/8/layout/default"/>
    <dgm:cxn modelId="{2745F590-409C-4043-904E-A93BEA260385}" type="presOf" srcId="{9989AE56-D8FA-4D2A-90DC-870A01B9B5AA}" destId="{FA8FA086-7AE9-4D70-8675-A86C638FBF38}" srcOrd="0" destOrd="0" presId="urn:microsoft.com/office/officeart/2005/8/layout/default"/>
    <dgm:cxn modelId="{D9D6E7E5-8CE3-468E-B95F-4DFC5B7D6E47}" type="presOf" srcId="{B8044311-409A-455C-BD73-B995654E9887}" destId="{097DB315-AE9E-4310-9E58-5A6E3C366B6F}" srcOrd="0" destOrd="0" presId="urn:microsoft.com/office/officeart/2005/8/layout/default"/>
    <dgm:cxn modelId="{0D212FE7-F5A8-4D26-9D49-5FC10566AA80}" srcId="{DF34EC66-6B09-44D0-AD64-EFD992AE8810}" destId="{B8044311-409A-455C-BD73-B995654E9887}" srcOrd="0" destOrd="0" parTransId="{FA2625F8-11BC-4B9F-BA3F-96E4481B9828}" sibTransId="{1018B2C4-4F75-4F73-8EB6-EC49B8941306}"/>
    <dgm:cxn modelId="{A229749C-CEFC-4020-B738-7F05D91F7756}" srcId="{DF34EC66-6B09-44D0-AD64-EFD992AE8810}" destId="{9989AE56-D8FA-4D2A-90DC-870A01B9B5AA}" srcOrd="2" destOrd="0" parTransId="{83629DF3-B921-402C-9B2B-EF49F0C2B6FB}" sibTransId="{9F6A351A-D111-4B50-8881-41FDD93A1B07}"/>
    <dgm:cxn modelId="{8590E165-9268-4008-838D-2C0BF64696C7}" type="presOf" srcId="{008A3FD4-DA64-4496-9C5C-A39BFD6FA34F}" destId="{4AD06014-0020-4E31-A7A3-052B89D79EAD}" srcOrd="0" destOrd="0" presId="urn:microsoft.com/office/officeart/2005/8/layout/default"/>
    <dgm:cxn modelId="{68304E76-0AA6-4DAB-866A-D751356C4BB6}" srcId="{DF34EC66-6B09-44D0-AD64-EFD992AE8810}" destId="{008A3FD4-DA64-4496-9C5C-A39BFD6FA34F}" srcOrd="1" destOrd="0" parTransId="{5059E187-1751-4350-B42C-EBEA8923FCF2}" sibTransId="{AD355209-0475-4D8C-B12D-82ED7D4E386C}"/>
    <dgm:cxn modelId="{57EC0CBB-CB28-4EA2-BDC0-E105CBF2F3E2}" srcId="{DF34EC66-6B09-44D0-AD64-EFD992AE8810}" destId="{731EEC42-4AC2-46B4-9036-873F2741BCD6}" srcOrd="3" destOrd="0" parTransId="{C44F2043-56BB-4FF6-85F2-B16C5BD9775F}" sibTransId="{58E05CBC-EBA5-410E-AE25-007F5A6B6A38}"/>
    <dgm:cxn modelId="{E4BD8617-5E4B-4EF0-8A19-DD2C70DF5C24}" type="presOf" srcId="{DF34EC66-6B09-44D0-AD64-EFD992AE8810}" destId="{70D07CCC-AE44-42CC-A9B5-A3C5A5E4DB79}" srcOrd="0" destOrd="0" presId="urn:microsoft.com/office/officeart/2005/8/layout/default"/>
    <dgm:cxn modelId="{53F98F28-AF7F-4CA4-88A7-FBF8565B67D1}" type="presParOf" srcId="{70D07CCC-AE44-42CC-A9B5-A3C5A5E4DB79}" destId="{097DB315-AE9E-4310-9E58-5A6E3C366B6F}" srcOrd="0" destOrd="0" presId="urn:microsoft.com/office/officeart/2005/8/layout/default"/>
    <dgm:cxn modelId="{6BDE90FF-D164-4BB9-98F0-BCBF846C2A18}" type="presParOf" srcId="{70D07CCC-AE44-42CC-A9B5-A3C5A5E4DB79}" destId="{EBE04973-080C-4605-B722-F6710AFFEDD7}" srcOrd="1" destOrd="0" presId="urn:microsoft.com/office/officeart/2005/8/layout/default"/>
    <dgm:cxn modelId="{560CB672-0B0D-4459-91E4-6AD2B18B024A}" type="presParOf" srcId="{70D07CCC-AE44-42CC-A9B5-A3C5A5E4DB79}" destId="{4AD06014-0020-4E31-A7A3-052B89D79EAD}" srcOrd="2" destOrd="0" presId="urn:microsoft.com/office/officeart/2005/8/layout/default"/>
    <dgm:cxn modelId="{C6F4CFD6-354C-4B80-868E-E5691868A5CA}" type="presParOf" srcId="{70D07CCC-AE44-42CC-A9B5-A3C5A5E4DB79}" destId="{2FA9F410-EA79-4B61-8819-46AF6E748FCC}" srcOrd="3" destOrd="0" presId="urn:microsoft.com/office/officeart/2005/8/layout/default"/>
    <dgm:cxn modelId="{D1F5ABB3-669F-4A31-99A3-15183F647C3A}" type="presParOf" srcId="{70D07CCC-AE44-42CC-A9B5-A3C5A5E4DB79}" destId="{FA8FA086-7AE9-4D70-8675-A86C638FBF38}" srcOrd="4" destOrd="0" presId="urn:microsoft.com/office/officeart/2005/8/layout/default"/>
    <dgm:cxn modelId="{BE549812-BF08-4C2A-982D-70EEF22C259C}" type="presParOf" srcId="{70D07CCC-AE44-42CC-A9B5-A3C5A5E4DB79}" destId="{D8260E09-6295-4CA0-A8C8-92B642460695}" srcOrd="5" destOrd="0" presId="urn:microsoft.com/office/officeart/2005/8/layout/default"/>
    <dgm:cxn modelId="{FAD457C4-96C5-4311-96E0-4F39C94DD5E8}" type="presParOf" srcId="{70D07CCC-AE44-42CC-A9B5-A3C5A5E4DB79}" destId="{D04864EE-2A83-40A7-8E0E-01D330E4A681}"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DB315-AE9E-4310-9E58-5A6E3C366B6F}">
      <dsp:nvSpPr>
        <dsp:cNvPr id="0" name=""/>
        <dsp:cNvSpPr/>
      </dsp:nvSpPr>
      <dsp:spPr>
        <a:xfrm>
          <a:off x="268867" y="229"/>
          <a:ext cx="3457954" cy="207477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Credibility</a:t>
          </a:r>
          <a:endParaRPr lang="en-US" sz="4000" kern="1200" dirty="0"/>
        </a:p>
      </dsp:txBody>
      <dsp:txXfrm>
        <a:off x="268867" y="229"/>
        <a:ext cx="3457954" cy="2074772"/>
      </dsp:txXfrm>
    </dsp:sp>
    <dsp:sp modelId="{4AD06014-0020-4E31-A7A3-052B89D79EAD}">
      <dsp:nvSpPr>
        <dsp:cNvPr id="0" name=""/>
        <dsp:cNvSpPr/>
      </dsp:nvSpPr>
      <dsp:spPr>
        <a:xfrm>
          <a:off x="4065632" y="1"/>
          <a:ext cx="3457954" cy="207477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Reliability</a:t>
          </a:r>
          <a:endParaRPr lang="en-US" sz="5100" kern="1200" dirty="0"/>
        </a:p>
      </dsp:txBody>
      <dsp:txXfrm>
        <a:off x="4065632" y="1"/>
        <a:ext cx="3457954" cy="2074772"/>
      </dsp:txXfrm>
    </dsp:sp>
    <dsp:sp modelId="{FA8FA086-7AE9-4D70-8675-A86C638FBF38}">
      <dsp:nvSpPr>
        <dsp:cNvPr id="0" name=""/>
        <dsp:cNvSpPr/>
      </dsp:nvSpPr>
      <dsp:spPr>
        <a:xfrm>
          <a:off x="268867" y="2420797"/>
          <a:ext cx="3457954" cy="207477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Intimacy</a:t>
          </a:r>
          <a:endParaRPr lang="en-US" sz="5100" kern="1200" dirty="0"/>
        </a:p>
      </dsp:txBody>
      <dsp:txXfrm>
        <a:off x="268867" y="2420797"/>
        <a:ext cx="3457954" cy="2074772"/>
      </dsp:txXfrm>
    </dsp:sp>
    <dsp:sp modelId="{D04864EE-2A83-40A7-8E0E-01D330E4A681}">
      <dsp:nvSpPr>
        <dsp:cNvPr id="0" name=""/>
        <dsp:cNvSpPr/>
      </dsp:nvSpPr>
      <dsp:spPr>
        <a:xfrm>
          <a:off x="4072617" y="2420797"/>
          <a:ext cx="3457954" cy="207477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Self </a:t>
          </a:r>
          <a:r>
            <a:rPr lang="en-US" sz="4000" kern="1200" dirty="0" smtClean="0"/>
            <a:t>Orientation</a:t>
          </a:r>
          <a:endParaRPr lang="en-US" sz="4000" kern="1200" dirty="0"/>
        </a:p>
      </dsp:txBody>
      <dsp:txXfrm>
        <a:off x="4072617" y="2420797"/>
        <a:ext cx="3457954" cy="207477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vl1pPr>
          </a:lstStyle>
          <a:p>
            <a:pPr>
              <a:defRPr/>
            </a:pPr>
            <a:fld id="{C25F21BF-24BA-4209-8CEE-09003227802C}" type="datetimeFigureOut">
              <a:rPr lang="en-US"/>
              <a:pPr>
                <a:defRPr/>
              </a:pPr>
              <a:t>4/19/2017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smtClean="0"/>
            </a:lvl1pPr>
          </a:lstStyle>
          <a:p>
            <a:pPr>
              <a:defRPr/>
            </a:pPr>
            <a:fld id="{E5A134B5-9713-4531-9CB4-A397AB0210E0}" type="slidenum">
              <a:rPr lang="en-US"/>
              <a:pPr>
                <a:defRPr/>
              </a:pPr>
              <a:t>‹#›</a:t>
            </a:fld>
            <a:endParaRPr lang="en-US"/>
          </a:p>
        </p:txBody>
      </p:sp>
    </p:spTree>
    <p:extLst>
      <p:ext uri="{BB962C8B-B14F-4D97-AF65-F5344CB8AC3E}">
        <p14:creationId xmlns:p14="http://schemas.microsoft.com/office/powerpoint/2010/main" val="9411567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F8C29489-0B76-4C85-AE32-BE11A9D9EF9F}" type="datetimeFigureOut">
              <a:rPr lang="en-US"/>
              <a:pPr>
                <a:defRPr/>
              </a:pPr>
              <a:t>4/19/2017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348D30CB-2633-40ED-B26B-F4B51FA83827}" type="slidenum">
              <a:rPr lang="en-US"/>
              <a:pPr>
                <a:defRPr/>
              </a:pPr>
              <a:t>‹#›</a:t>
            </a:fld>
            <a:endParaRPr lang="en-US"/>
          </a:p>
        </p:txBody>
      </p:sp>
    </p:spTree>
    <p:extLst>
      <p:ext uri="{BB962C8B-B14F-4D97-AF65-F5344CB8AC3E}">
        <p14:creationId xmlns:p14="http://schemas.microsoft.com/office/powerpoint/2010/main" val="28813827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eqtoolbox.org/toolbox/exercises.php"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After the lines are formed, we will do a short demonstration first.</a:t>
            </a:r>
            <a:endParaRPr lang="en-US" sz="1200" b="0" u="none" kern="1200" dirty="0" smtClean="0">
              <a:solidFill>
                <a:schemeClr val="tx1"/>
              </a:solidFill>
              <a:effectLst/>
              <a:latin typeface="+mn-lt"/>
              <a:ea typeface="+mn-ea"/>
              <a:cs typeface="+mn-cs"/>
              <a:hlinkClick r:id="rId3"/>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u="sng" kern="1200" dirty="0" smtClean="0">
              <a:solidFill>
                <a:schemeClr val="tx1"/>
              </a:solidFill>
              <a:effectLst/>
              <a:latin typeface="+mn-lt"/>
              <a:ea typeface="+mn-ea"/>
              <a:cs typeface="+mn-cs"/>
              <a:hlinkClick r:id="rId3"/>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u="sng" kern="1200" dirty="0" smtClean="0">
                <a:solidFill>
                  <a:schemeClr val="tx1"/>
                </a:solidFill>
                <a:effectLst/>
                <a:latin typeface="+mn-lt"/>
                <a:ea typeface="+mn-ea"/>
                <a:cs typeface="+mn-cs"/>
                <a:hlinkClick r:id="rId3"/>
              </a:rPr>
              <a:t>http://www.eqtoolbox.org/toolbox/exercises.php</a:t>
            </a:r>
            <a:endParaRPr lang="en-US" sz="1200" kern="1200" dirty="0" smtClean="0">
              <a:solidFill>
                <a:schemeClr val="tx1"/>
              </a:solidFill>
              <a:effectLst/>
              <a:latin typeface="+mn-lt"/>
              <a:ea typeface="+mn-ea"/>
              <a:cs typeface="+mn-cs"/>
            </a:endParaRP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Discussion Questions: Self awareness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What was easy to communicate without words? Hard?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What parts of your</a:t>
            </a:r>
            <a:r>
              <a:rPr lang="en-US" sz="1200" kern="1200" baseline="0" dirty="0" smtClean="0">
                <a:solidFill>
                  <a:schemeClr val="tx1"/>
                </a:solidFill>
                <a:effectLst/>
                <a:latin typeface="+mn-lt"/>
                <a:ea typeface="+mn-ea"/>
                <a:cs typeface="+mn-cs"/>
              </a:rPr>
              <a:t> body did you use most often to help you communicate nonverbally?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effectLst/>
                <a:latin typeface="+mn-lt"/>
                <a:ea typeface="+mn-ea"/>
                <a:cs typeface="+mn-cs"/>
              </a:rPr>
              <a:t>How did you feel if everyone in the group guessed the emotion correctly?  Incorrectly?</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i="1" kern="1200" baseline="0" dirty="0" smtClean="0">
                <a:solidFill>
                  <a:schemeClr val="tx1"/>
                </a:solidFill>
                <a:effectLst/>
                <a:latin typeface="+mn-lt"/>
                <a:ea typeface="+mn-ea"/>
                <a:cs typeface="+mn-cs"/>
              </a:rPr>
              <a:t>Discussion Questions: Awareness of others</a:t>
            </a:r>
            <a:endParaRPr lang="en-US" sz="1200" i="1"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What nonverbal cues</a:t>
            </a:r>
            <a:r>
              <a:rPr lang="en-US" sz="1200" kern="1200" baseline="0" dirty="0" smtClean="0">
                <a:solidFill>
                  <a:schemeClr val="tx1"/>
                </a:solidFill>
                <a:effectLst/>
                <a:latin typeface="+mn-lt"/>
                <a:ea typeface="+mn-ea"/>
                <a:cs typeface="+mn-cs"/>
              </a:rPr>
              <a:t> of others helped you determine what emotion they were conveying?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effectLst/>
                <a:latin typeface="+mn-lt"/>
                <a:ea typeface="+mn-ea"/>
                <a:cs typeface="+mn-cs"/>
              </a:rPr>
              <a:t>Did you learn any ways to help you figure out what emotion the other person was conveying?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effectLst/>
                <a:latin typeface="+mn-lt"/>
                <a:ea typeface="+mn-ea"/>
                <a:cs typeface="+mn-cs"/>
              </a:rPr>
              <a:t>How did others in the group feel if everyone in the group guessed the emotion correctly?  Incorrectly?</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6389D9-4302-497F-85E7-74A13AA62612}" type="slidenum">
              <a:rPr lang="en-US" smtClean="0"/>
              <a:t>3</a:t>
            </a:fld>
            <a:endParaRPr lang="en-US"/>
          </a:p>
        </p:txBody>
      </p:sp>
    </p:spTree>
    <p:extLst>
      <p:ext uri="{BB962C8B-B14F-4D97-AF65-F5344CB8AC3E}">
        <p14:creationId xmlns:p14="http://schemas.microsoft.com/office/powerpoint/2010/main" val="195738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a:t>
            </a:r>
            <a:r>
              <a:rPr lang="en-US" baseline="0" dirty="0" smtClean="0"/>
              <a:t> an adjunct professor in the business school, I’ll often get pushback from students when we discuss emotions.  They’ll say things like, emotions don’t have a place in the workplace, emotions just cloud judgment, etc.  Here’s the thing though- we like to think that as humans, we are rational beings- but that’s not always true.  Many of our decisions and behaviors are based on our emotions.  This isn’t necessarily good or bad, just the way it is.  Being able to better understand your emotions, others’ emotions, and the impact those emotions can have can be very useful, or if you’re a manager, integral.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dirty="0" smtClean="0"/>
              <a:t>Now that we have an</a:t>
            </a:r>
            <a:r>
              <a:rPr lang="en-US" baseline="0" dirty="0" smtClean="0"/>
              <a:t> understanding of what emotional intelligence is, the next question is why do we need it?  EI has been studied at length, and there are several important outcomes that can occur as a result of high emotional intelligence.  </a:t>
            </a:r>
            <a:endParaRPr lang="en-US" dirty="0" smtClean="0"/>
          </a:p>
          <a:p>
            <a:endParaRPr lang="en-US" baseline="0" dirty="0" smtClean="0"/>
          </a:p>
          <a:p>
            <a:r>
              <a:rPr lang="en-US" baseline="0" dirty="0" smtClean="0"/>
              <a:t>Discussion question: What would higher creativity look like in finance for example?  What does higher job performance mean for academic affairs?</a:t>
            </a:r>
            <a:endParaRPr lang="en-US" dirty="0"/>
          </a:p>
        </p:txBody>
      </p:sp>
      <p:sp>
        <p:nvSpPr>
          <p:cNvPr id="4" name="Slide Number Placeholder 3"/>
          <p:cNvSpPr>
            <a:spLocks noGrp="1"/>
          </p:cNvSpPr>
          <p:nvPr>
            <p:ph type="sldNum" sz="quarter" idx="10"/>
          </p:nvPr>
        </p:nvSpPr>
        <p:spPr/>
        <p:txBody>
          <a:bodyPr/>
          <a:lstStyle/>
          <a:p>
            <a:fld id="{006389D9-4302-497F-85E7-74A13AA62612}" type="slidenum">
              <a:rPr lang="en-US" smtClean="0"/>
              <a:t>6</a:t>
            </a:fld>
            <a:endParaRPr lang="en-US"/>
          </a:p>
        </p:txBody>
      </p:sp>
    </p:spTree>
    <p:extLst>
      <p:ext uri="{BB962C8B-B14F-4D97-AF65-F5344CB8AC3E}">
        <p14:creationId xmlns:p14="http://schemas.microsoft.com/office/powerpoint/2010/main" val="3300735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Two Parts- Empathy and Attention (Noticing how others react to you)</a:t>
            </a:r>
          </a:p>
          <a:p>
            <a:endParaRPr lang="en-US" dirty="0"/>
          </a:p>
        </p:txBody>
      </p:sp>
      <p:sp>
        <p:nvSpPr>
          <p:cNvPr id="4" name="Slide Number Placeholder 3"/>
          <p:cNvSpPr>
            <a:spLocks noGrp="1"/>
          </p:cNvSpPr>
          <p:nvPr>
            <p:ph type="sldNum" sz="quarter" idx="10"/>
          </p:nvPr>
        </p:nvSpPr>
        <p:spPr/>
        <p:txBody>
          <a:bodyPr/>
          <a:lstStyle/>
          <a:p>
            <a:pPr>
              <a:defRPr/>
            </a:pPr>
            <a:fld id="{348D30CB-2633-40ED-B26B-F4B51FA83827}" type="slidenum">
              <a:rPr lang="en-US" smtClean="0"/>
              <a:pPr>
                <a:defRPr/>
              </a:pPr>
              <a:t>16</a:t>
            </a:fld>
            <a:endParaRPr lang="en-US"/>
          </a:p>
        </p:txBody>
      </p:sp>
    </p:spTree>
    <p:extLst>
      <p:ext uri="{BB962C8B-B14F-4D97-AF65-F5344CB8AC3E}">
        <p14:creationId xmlns:p14="http://schemas.microsoft.com/office/powerpoint/2010/main" val="3287346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48D30CB-2633-40ED-B26B-F4B51FA83827}" type="slidenum">
              <a:rPr lang="en-US" smtClean="0"/>
              <a:pPr>
                <a:defRPr/>
              </a:pPr>
              <a:t>17</a:t>
            </a:fld>
            <a:endParaRPr lang="en-US"/>
          </a:p>
        </p:txBody>
      </p:sp>
    </p:spTree>
    <p:extLst>
      <p:ext uri="{BB962C8B-B14F-4D97-AF65-F5344CB8AC3E}">
        <p14:creationId xmlns:p14="http://schemas.microsoft.com/office/powerpoint/2010/main" val="2685012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48D30CB-2633-40ED-B26B-F4B51FA83827}" type="slidenum">
              <a:rPr lang="en-US" smtClean="0"/>
              <a:pPr>
                <a:defRPr/>
              </a:pPr>
              <a:t>18</a:t>
            </a:fld>
            <a:endParaRPr lang="en-US"/>
          </a:p>
        </p:txBody>
      </p:sp>
    </p:spTree>
    <p:extLst>
      <p:ext uri="{BB962C8B-B14F-4D97-AF65-F5344CB8AC3E}">
        <p14:creationId xmlns:p14="http://schemas.microsoft.com/office/powerpoint/2010/main" val="1674756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48D30CB-2633-40ED-B26B-F4B51FA83827}" type="slidenum">
              <a:rPr lang="en-US" smtClean="0"/>
              <a:pPr>
                <a:defRPr/>
              </a:pPr>
              <a:t>20</a:t>
            </a:fld>
            <a:endParaRPr lang="en-US"/>
          </a:p>
        </p:txBody>
      </p:sp>
    </p:spTree>
    <p:extLst>
      <p:ext uri="{BB962C8B-B14F-4D97-AF65-F5344CB8AC3E}">
        <p14:creationId xmlns:p14="http://schemas.microsoft.com/office/powerpoint/2010/main" val="1373744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2"/>
          <p:cNvSpPr>
            <a:spLocks noChangeArrowheads="1"/>
          </p:cNvSpPr>
          <p:nvPr/>
        </p:nvSpPr>
        <p:spPr bwMode="auto">
          <a:xfrm>
            <a:off x="0" y="0"/>
            <a:ext cx="1752600" cy="4876800"/>
          </a:xfrm>
          <a:prstGeom prst="rect">
            <a:avLst/>
          </a:prstGeom>
          <a:solidFill>
            <a:srgbClr val="2369B5"/>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5" name="Rectangle 5"/>
          <p:cNvSpPr>
            <a:spLocks noChangeArrowheads="1"/>
          </p:cNvSpPr>
          <p:nvPr/>
        </p:nvSpPr>
        <p:spPr bwMode="ltGray">
          <a:xfrm>
            <a:off x="990600" y="3657600"/>
            <a:ext cx="7772400" cy="2133600"/>
          </a:xfrm>
          <a:prstGeom prst="rect">
            <a:avLst/>
          </a:prstGeom>
          <a:solidFill>
            <a:srgbClr val="F0D81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6" name="Rectangle 6"/>
          <p:cNvSpPr>
            <a:spLocks noChangeArrowheads="1"/>
          </p:cNvSpPr>
          <p:nvPr/>
        </p:nvSpPr>
        <p:spPr bwMode="white">
          <a:xfrm>
            <a:off x="1038225" y="3886200"/>
            <a:ext cx="7648575" cy="1752600"/>
          </a:xfrm>
          <a:prstGeom prst="rect">
            <a:avLst/>
          </a:prstGeom>
          <a:solidFill>
            <a:srgbClr val="2369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7" name="Line 7"/>
          <p:cNvSpPr>
            <a:spLocks noChangeShapeType="1"/>
          </p:cNvSpPr>
          <p:nvPr/>
        </p:nvSpPr>
        <p:spPr bwMode="auto">
          <a:xfrm>
            <a:off x="0" y="4876800"/>
            <a:ext cx="990600" cy="0"/>
          </a:xfrm>
          <a:prstGeom prst="line">
            <a:avLst/>
          </a:prstGeom>
          <a:noFill/>
          <a:ln w="50800">
            <a:solidFill>
              <a:srgbClr val="F0D81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 name="Group 8"/>
          <p:cNvGrpSpPr>
            <a:grpSpLocks/>
          </p:cNvGrpSpPr>
          <p:nvPr userDrawn="1"/>
        </p:nvGrpSpPr>
        <p:grpSpPr bwMode="auto">
          <a:xfrm>
            <a:off x="635000" y="533400"/>
            <a:ext cx="8077200" cy="304800"/>
            <a:chOff x="400" y="336"/>
            <a:chExt cx="5088" cy="192"/>
          </a:xfrm>
        </p:grpSpPr>
        <p:sp>
          <p:nvSpPr>
            <p:cNvPr id="9" name="Rectangle 9"/>
            <p:cNvSpPr>
              <a:spLocks noChangeArrowheads="1"/>
            </p:cNvSpPr>
            <p:nvPr/>
          </p:nvSpPr>
          <p:spPr bwMode="auto">
            <a:xfrm>
              <a:off x="3952" y="336"/>
              <a:ext cx="1536" cy="192"/>
            </a:xfrm>
            <a:prstGeom prst="rect">
              <a:avLst/>
            </a:prstGeom>
            <a:solidFill>
              <a:srgbClr val="F0D819">
                <a:alpha val="3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10" name="Line 10"/>
            <p:cNvSpPr>
              <a:spLocks noChangeShapeType="1"/>
            </p:cNvSpPr>
            <p:nvPr/>
          </p:nvSpPr>
          <p:spPr bwMode="auto">
            <a:xfrm>
              <a:off x="400" y="432"/>
              <a:ext cx="5088" cy="0"/>
            </a:xfrm>
            <a:prstGeom prst="line">
              <a:avLst/>
            </a:prstGeom>
            <a:noFill/>
            <a:ln w="44450">
              <a:solidFill>
                <a:srgbClr val="F0D81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11" name="Picture 16" descr="UMKC25_2PMS_CMYK_C"/>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16875" y="6172200"/>
            <a:ext cx="1127125"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7"/>
          <p:cNvGrpSpPr>
            <a:grpSpLocks/>
          </p:cNvGrpSpPr>
          <p:nvPr userDrawn="1"/>
        </p:nvGrpSpPr>
        <p:grpSpPr bwMode="auto">
          <a:xfrm rot="10800000">
            <a:off x="381000" y="5943600"/>
            <a:ext cx="8077200" cy="304800"/>
            <a:chOff x="400" y="336"/>
            <a:chExt cx="5088" cy="192"/>
          </a:xfrm>
        </p:grpSpPr>
        <p:sp>
          <p:nvSpPr>
            <p:cNvPr id="13" name="Rectangle 18"/>
            <p:cNvSpPr>
              <a:spLocks noChangeArrowheads="1"/>
            </p:cNvSpPr>
            <p:nvPr/>
          </p:nvSpPr>
          <p:spPr bwMode="auto">
            <a:xfrm>
              <a:off x="3952" y="336"/>
              <a:ext cx="1536" cy="192"/>
            </a:xfrm>
            <a:prstGeom prst="rect">
              <a:avLst/>
            </a:prstGeom>
            <a:solidFill>
              <a:srgbClr val="2369B5">
                <a:alpha val="3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lang="en-US" sz="2400">
                <a:latin typeface="Times New Roman" pitchFamily="18" charset="0"/>
              </a:endParaRPr>
            </a:p>
          </p:txBody>
        </p:sp>
        <p:sp>
          <p:nvSpPr>
            <p:cNvPr id="14" name="Line 19"/>
            <p:cNvSpPr>
              <a:spLocks noChangeShapeType="1"/>
            </p:cNvSpPr>
            <p:nvPr/>
          </p:nvSpPr>
          <p:spPr bwMode="auto">
            <a:xfrm>
              <a:off x="400" y="432"/>
              <a:ext cx="5088" cy="0"/>
            </a:xfrm>
            <a:prstGeom prst="line">
              <a:avLst/>
            </a:prstGeom>
            <a:noFill/>
            <a:ln w="44450">
              <a:solidFill>
                <a:srgbClr val="2369B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 name="Text Box 20"/>
          <p:cNvSpPr txBox="1">
            <a:spLocks noChangeArrowheads="1"/>
          </p:cNvSpPr>
          <p:nvPr userDrawn="1"/>
        </p:nvSpPr>
        <p:spPr bwMode="auto">
          <a:xfrm>
            <a:off x="8001000" y="6629400"/>
            <a:ext cx="1295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900" smtClean="0">
                <a:solidFill>
                  <a:srgbClr val="92BCEA"/>
                </a:solidFill>
                <a:latin typeface="Trebuchet MS" pitchFamily="34" charset="0"/>
              </a:rPr>
              <a:t>Human Resources</a:t>
            </a:r>
          </a:p>
        </p:txBody>
      </p:sp>
      <p:sp>
        <p:nvSpPr>
          <p:cNvPr id="5131" name="Rectangle 11"/>
          <p:cNvSpPr>
            <a:spLocks noGrp="1" noChangeArrowheads="1"/>
          </p:cNvSpPr>
          <p:nvPr>
            <p:ph type="ctrTitle"/>
          </p:nvPr>
        </p:nvSpPr>
        <p:spPr>
          <a:xfrm>
            <a:off x="2057400" y="1143000"/>
            <a:ext cx="6629400" cy="2209800"/>
          </a:xfrm>
        </p:spPr>
        <p:txBody>
          <a:bodyPr/>
          <a:lstStyle>
            <a:lvl1pPr>
              <a:defRPr sz="4800" b="0"/>
            </a:lvl1pPr>
          </a:lstStyle>
          <a:p>
            <a:pPr lvl="0"/>
            <a:r>
              <a:rPr lang="en-US" noProof="0" smtClean="0"/>
              <a:t>Click to edit Master title style</a:t>
            </a:r>
          </a:p>
        </p:txBody>
      </p:sp>
      <p:sp>
        <p:nvSpPr>
          <p:cNvPr id="5132" name="Rectangle 12"/>
          <p:cNvSpPr>
            <a:spLocks noGrp="1" noChangeArrowheads="1"/>
          </p:cNvSpPr>
          <p:nvPr>
            <p:ph type="subTitle" idx="1"/>
          </p:nvPr>
        </p:nvSpPr>
        <p:spPr>
          <a:xfrm>
            <a:off x="1371600" y="4267200"/>
            <a:ext cx="6858000" cy="990600"/>
          </a:xfrm>
        </p:spPr>
        <p:txBody>
          <a:bodyPr anchor="ctr"/>
          <a:lstStyle>
            <a:lvl1pPr marL="0" indent="0" algn="ctr">
              <a:buFont typeface="Wingdings" pitchFamily="2" charset="2"/>
              <a:buNone/>
              <a:defRPr>
                <a:solidFill>
                  <a:srgbClr val="FFFFFF"/>
                </a:solidFill>
                <a:latin typeface="Trebuchet MS" pitchFamily="34" charset="0"/>
              </a:defRPr>
            </a:lvl1pPr>
          </a:lstStyle>
          <a:p>
            <a:pPr lvl="0"/>
            <a:r>
              <a:rPr lang="en-US" noProof="0" smtClean="0"/>
              <a:t>Click to edit Master subtitle style</a:t>
            </a:r>
          </a:p>
        </p:txBody>
      </p:sp>
      <p:sp>
        <p:nvSpPr>
          <p:cNvPr id="16" name="Rectangle 13"/>
          <p:cNvSpPr>
            <a:spLocks noGrp="1" noChangeArrowheads="1"/>
          </p:cNvSpPr>
          <p:nvPr>
            <p:ph type="dt" sz="half" idx="10"/>
          </p:nvPr>
        </p:nvSpPr>
        <p:spPr>
          <a:xfrm>
            <a:off x="912813" y="6251575"/>
            <a:ext cx="1905000" cy="457200"/>
          </a:xfrm>
        </p:spPr>
        <p:txBody>
          <a:bodyPr/>
          <a:lstStyle>
            <a:lvl1pPr>
              <a:defRPr>
                <a:solidFill>
                  <a:srgbClr val="2369B5"/>
                </a:solidFill>
              </a:defRPr>
            </a:lvl1pPr>
          </a:lstStyle>
          <a:p>
            <a:pPr>
              <a:defRPr/>
            </a:pPr>
            <a:endParaRPr lang="en-US"/>
          </a:p>
        </p:txBody>
      </p:sp>
      <p:sp>
        <p:nvSpPr>
          <p:cNvPr id="17" name="Rectangle 14"/>
          <p:cNvSpPr>
            <a:spLocks noGrp="1" noChangeArrowheads="1"/>
          </p:cNvSpPr>
          <p:nvPr>
            <p:ph type="ftr" sz="quarter" idx="11"/>
          </p:nvPr>
        </p:nvSpPr>
        <p:spPr>
          <a:xfrm>
            <a:off x="3354388" y="6248400"/>
            <a:ext cx="2895600" cy="457200"/>
          </a:xfrm>
        </p:spPr>
        <p:txBody>
          <a:bodyPr/>
          <a:lstStyle>
            <a:lvl1pPr>
              <a:defRPr>
                <a:solidFill>
                  <a:srgbClr val="2369B5"/>
                </a:solidFill>
              </a:defRPr>
            </a:lvl1pPr>
          </a:lstStyle>
          <a:p>
            <a:pPr>
              <a:defRPr/>
            </a:pPr>
            <a:endParaRPr lang="en-US"/>
          </a:p>
        </p:txBody>
      </p:sp>
      <p:sp>
        <p:nvSpPr>
          <p:cNvPr id="18" name="Rectangle 15"/>
          <p:cNvSpPr>
            <a:spLocks noGrp="1" noChangeArrowheads="1"/>
          </p:cNvSpPr>
          <p:nvPr>
            <p:ph type="sldNum" sz="quarter" idx="12"/>
          </p:nvPr>
        </p:nvSpPr>
        <p:spPr/>
        <p:txBody>
          <a:bodyPr/>
          <a:lstStyle>
            <a:lvl1pPr>
              <a:defRPr>
                <a:solidFill>
                  <a:srgbClr val="2369B5"/>
                </a:solidFill>
              </a:defRPr>
            </a:lvl1pPr>
          </a:lstStyle>
          <a:p>
            <a:pPr>
              <a:defRPr/>
            </a:pPr>
            <a:fld id="{00625609-4DEE-44EF-91DD-D3F71C207791}" type="slidenum">
              <a:rPr lang="en-US"/>
              <a:pPr>
                <a:defRPr/>
              </a:pPr>
              <a:t>‹#›</a:t>
            </a:fld>
            <a:endParaRPr lang="en-US"/>
          </a:p>
        </p:txBody>
      </p:sp>
    </p:spTree>
    <p:extLst>
      <p:ext uri="{BB962C8B-B14F-4D97-AF65-F5344CB8AC3E}">
        <p14:creationId xmlns:p14="http://schemas.microsoft.com/office/powerpoint/2010/main" val="3379503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FCF76990-21DE-4DAC-BDA5-365D8C593445}" type="slidenum">
              <a:rPr lang="en-US"/>
              <a:pPr>
                <a:defRPr/>
              </a:pPr>
              <a:t>‹#›</a:t>
            </a:fld>
            <a:endParaRPr lang="en-US"/>
          </a:p>
        </p:txBody>
      </p:sp>
    </p:spTree>
    <p:extLst>
      <p:ext uri="{BB962C8B-B14F-4D97-AF65-F5344CB8AC3E}">
        <p14:creationId xmlns:p14="http://schemas.microsoft.com/office/powerpoint/2010/main" val="1984299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2400"/>
            <a:ext cx="1943100" cy="6054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152400"/>
            <a:ext cx="5676900" cy="6054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5CC03957-0CE4-4B28-9515-24A025BCF49C}" type="slidenum">
              <a:rPr lang="en-US"/>
              <a:pPr>
                <a:defRPr/>
              </a:pPr>
              <a:t>‹#›</a:t>
            </a:fld>
            <a:endParaRPr lang="en-US"/>
          </a:p>
        </p:txBody>
      </p:sp>
    </p:spTree>
    <p:extLst>
      <p:ext uri="{BB962C8B-B14F-4D97-AF65-F5344CB8AC3E}">
        <p14:creationId xmlns:p14="http://schemas.microsoft.com/office/powerpoint/2010/main" val="261820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FAE39AC4-7244-4C8B-9D9B-937DCC28422C}" type="slidenum">
              <a:rPr lang="en-US"/>
              <a:pPr>
                <a:defRPr/>
              </a:pPr>
              <a:t>‹#›</a:t>
            </a:fld>
            <a:endParaRPr lang="en-US"/>
          </a:p>
        </p:txBody>
      </p:sp>
    </p:spTree>
    <p:extLst>
      <p:ext uri="{BB962C8B-B14F-4D97-AF65-F5344CB8AC3E}">
        <p14:creationId xmlns:p14="http://schemas.microsoft.com/office/powerpoint/2010/main" val="3740449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8DB1F380-8607-44AB-B33B-284993398112}" type="slidenum">
              <a:rPr lang="en-US"/>
              <a:pPr>
                <a:defRPr/>
              </a:pPr>
              <a:t>‹#›</a:t>
            </a:fld>
            <a:endParaRPr lang="en-US"/>
          </a:p>
        </p:txBody>
      </p:sp>
    </p:spTree>
    <p:extLst>
      <p:ext uri="{BB962C8B-B14F-4D97-AF65-F5344CB8AC3E}">
        <p14:creationId xmlns:p14="http://schemas.microsoft.com/office/powerpoint/2010/main" val="2911690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764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764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FD272079-3443-46C1-B064-787C13B6252B}" type="slidenum">
              <a:rPr lang="en-US"/>
              <a:pPr>
                <a:defRPr/>
              </a:pPr>
              <a:t>‹#›</a:t>
            </a:fld>
            <a:endParaRPr lang="en-US"/>
          </a:p>
        </p:txBody>
      </p:sp>
    </p:spTree>
    <p:extLst>
      <p:ext uri="{BB962C8B-B14F-4D97-AF65-F5344CB8AC3E}">
        <p14:creationId xmlns:p14="http://schemas.microsoft.com/office/powerpoint/2010/main" val="244238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82305AA4-0330-4D1D-9CA8-77444FBE0BD3}" type="slidenum">
              <a:rPr lang="en-US"/>
              <a:pPr>
                <a:defRPr/>
              </a:pPr>
              <a:t>‹#›</a:t>
            </a:fld>
            <a:endParaRPr lang="en-US"/>
          </a:p>
        </p:txBody>
      </p:sp>
    </p:spTree>
    <p:extLst>
      <p:ext uri="{BB962C8B-B14F-4D97-AF65-F5344CB8AC3E}">
        <p14:creationId xmlns:p14="http://schemas.microsoft.com/office/powerpoint/2010/main" val="2469754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7DE67D68-DE3A-4D3B-9846-500209796449}" type="slidenum">
              <a:rPr lang="en-US"/>
              <a:pPr>
                <a:defRPr/>
              </a:pPr>
              <a:t>‹#›</a:t>
            </a:fld>
            <a:endParaRPr lang="en-US"/>
          </a:p>
        </p:txBody>
      </p:sp>
    </p:spTree>
    <p:extLst>
      <p:ext uri="{BB962C8B-B14F-4D97-AF65-F5344CB8AC3E}">
        <p14:creationId xmlns:p14="http://schemas.microsoft.com/office/powerpoint/2010/main" val="3081979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0A642A9A-01E5-4AE8-9ECB-B3A9877C13C2}" type="slidenum">
              <a:rPr lang="en-US"/>
              <a:pPr>
                <a:defRPr/>
              </a:pPr>
              <a:t>‹#›</a:t>
            </a:fld>
            <a:endParaRPr lang="en-US"/>
          </a:p>
        </p:txBody>
      </p:sp>
    </p:spTree>
    <p:extLst>
      <p:ext uri="{BB962C8B-B14F-4D97-AF65-F5344CB8AC3E}">
        <p14:creationId xmlns:p14="http://schemas.microsoft.com/office/powerpoint/2010/main" val="2563202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AA7EA84D-E8D9-4E5C-9D12-E5F1A94B6401}" type="slidenum">
              <a:rPr lang="en-US"/>
              <a:pPr>
                <a:defRPr/>
              </a:pPr>
              <a:t>‹#›</a:t>
            </a:fld>
            <a:endParaRPr lang="en-US"/>
          </a:p>
        </p:txBody>
      </p:sp>
    </p:spTree>
    <p:extLst>
      <p:ext uri="{BB962C8B-B14F-4D97-AF65-F5344CB8AC3E}">
        <p14:creationId xmlns:p14="http://schemas.microsoft.com/office/powerpoint/2010/main" val="2507130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F1165FB3-0F47-4B71-9BEB-FEDFCED668A0}" type="slidenum">
              <a:rPr lang="en-US"/>
              <a:pPr>
                <a:defRPr/>
              </a:pPr>
              <a:t>‹#›</a:t>
            </a:fld>
            <a:endParaRPr lang="en-US"/>
          </a:p>
        </p:txBody>
      </p:sp>
    </p:spTree>
    <p:extLst>
      <p:ext uri="{BB962C8B-B14F-4D97-AF65-F5344CB8AC3E}">
        <p14:creationId xmlns:p14="http://schemas.microsoft.com/office/powerpoint/2010/main" val="1332189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auto">
          <a:xfrm>
            <a:off x="0" y="0"/>
            <a:ext cx="609600" cy="4876800"/>
          </a:xfrm>
          <a:prstGeom prst="rect">
            <a:avLst/>
          </a:prstGeom>
          <a:solidFill>
            <a:srgbClr val="F0D819"/>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1027" name="Rectangle 7"/>
          <p:cNvSpPr>
            <a:spLocks noGrp="1" noChangeArrowheads="1"/>
          </p:cNvSpPr>
          <p:nvPr>
            <p:ph type="title"/>
          </p:nvPr>
        </p:nvSpPr>
        <p:spPr bwMode="auto">
          <a:xfrm>
            <a:off x="914400" y="152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914400" y="1676400"/>
            <a:ext cx="77724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5" name="Rectangle 9"/>
          <p:cNvSpPr>
            <a:spLocks noGrp="1" noChangeArrowheads="1"/>
          </p:cNvSpPr>
          <p:nvPr>
            <p:ph type="dt" sz="half" idx="2"/>
          </p:nvPr>
        </p:nvSpPr>
        <p:spPr bwMode="auto">
          <a:xfrm>
            <a:off x="914400" y="6251575"/>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pPr>
              <a:defRPr/>
            </a:pPr>
            <a:endParaRPr lang="en-US"/>
          </a:p>
        </p:txBody>
      </p:sp>
      <p:sp>
        <p:nvSpPr>
          <p:cNvPr id="4106" name="Rectangle 10"/>
          <p:cNvSpPr>
            <a:spLocks noGrp="1" noChangeArrowheads="1"/>
          </p:cNvSpPr>
          <p:nvPr>
            <p:ph type="ftr" sz="quarter" idx="3"/>
          </p:nvPr>
        </p:nvSpPr>
        <p:spPr bwMode="auto">
          <a:xfrm>
            <a:off x="3352800" y="62484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4107" name="Rectangle 11"/>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fld id="{1E1A0464-4E14-4939-A5CA-B1D8F17BB7E2}" type="slidenum">
              <a:rPr lang="en-US"/>
              <a:pPr>
                <a:defRPr/>
              </a:pPr>
              <a:t>‹#›</a:t>
            </a:fld>
            <a:endParaRPr lang="en-US"/>
          </a:p>
        </p:txBody>
      </p:sp>
      <p:sp>
        <p:nvSpPr>
          <p:cNvPr id="1032" name="Line 12"/>
          <p:cNvSpPr>
            <a:spLocks noChangeShapeType="1"/>
          </p:cNvSpPr>
          <p:nvPr/>
        </p:nvSpPr>
        <p:spPr bwMode="auto">
          <a:xfrm>
            <a:off x="0" y="4876800"/>
            <a:ext cx="609600" cy="0"/>
          </a:xfrm>
          <a:prstGeom prst="line">
            <a:avLst/>
          </a:prstGeom>
          <a:noFill/>
          <a:ln w="44450">
            <a:solidFill>
              <a:srgbClr val="2369B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33" name="Picture 13" descr="UMKC25_2PMS_CMYK_C"/>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016875" y="6172200"/>
            <a:ext cx="1127125"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Rectangle 5"/>
          <p:cNvSpPr>
            <a:spLocks noChangeArrowheads="1"/>
          </p:cNvSpPr>
          <p:nvPr/>
        </p:nvSpPr>
        <p:spPr bwMode="auto">
          <a:xfrm>
            <a:off x="6858000" y="1417638"/>
            <a:ext cx="1828800" cy="182562"/>
          </a:xfrm>
          <a:prstGeom prst="rect">
            <a:avLst/>
          </a:prstGeom>
          <a:solidFill>
            <a:srgbClr val="2369B5">
              <a:alpha val="4901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1035" name="Line 6"/>
          <p:cNvSpPr>
            <a:spLocks noChangeShapeType="1"/>
          </p:cNvSpPr>
          <p:nvPr/>
        </p:nvSpPr>
        <p:spPr bwMode="auto">
          <a:xfrm>
            <a:off x="381000" y="1493838"/>
            <a:ext cx="8305800" cy="0"/>
          </a:xfrm>
          <a:prstGeom prst="line">
            <a:avLst/>
          </a:prstGeom>
          <a:noFill/>
          <a:ln w="19050">
            <a:solidFill>
              <a:srgbClr val="2369B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6" name="Text Box 14"/>
          <p:cNvSpPr txBox="1">
            <a:spLocks noChangeArrowheads="1"/>
          </p:cNvSpPr>
          <p:nvPr userDrawn="1"/>
        </p:nvSpPr>
        <p:spPr bwMode="auto">
          <a:xfrm>
            <a:off x="7848600" y="6629400"/>
            <a:ext cx="1600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900" smtClean="0">
                <a:solidFill>
                  <a:srgbClr val="92BCEA"/>
                </a:solidFill>
                <a:latin typeface="Trebuchet MS" pitchFamily="34" charset="0"/>
              </a:rPr>
              <a:t>Human Resources</a:t>
            </a:r>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0" fontAlgn="base" hangingPunct="0">
        <a:spcBef>
          <a:spcPct val="0"/>
        </a:spcBef>
        <a:spcAft>
          <a:spcPct val="0"/>
        </a:spcAft>
        <a:defRPr sz="4200" b="1">
          <a:solidFill>
            <a:srgbClr val="2369B5"/>
          </a:solidFill>
          <a:latin typeface="+mj-lt"/>
          <a:ea typeface="+mj-ea"/>
          <a:cs typeface="+mj-cs"/>
        </a:defRPr>
      </a:lvl1pPr>
      <a:lvl2pPr algn="l" rtl="0" eaLnBrk="0" fontAlgn="base" hangingPunct="0">
        <a:spcBef>
          <a:spcPct val="0"/>
        </a:spcBef>
        <a:spcAft>
          <a:spcPct val="0"/>
        </a:spcAft>
        <a:defRPr sz="4200" b="1">
          <a:solidFill>
            <a:srgbClr val="2369B5"/>
          </a:solidFill>
          <a:latin typeface="Trebuchet MS" pitchFamily="34" charset="0"/>
        </a:defRPr>
      </a:lvl2pPr>
      <a:lvl3pPr algn="l" rtl="0" eaLnBrk="0" fontAlgn="base" hangingPunct="0">
        <a:spcBef>
          <a:spcPct val="0"/>
        </a:spcBef>
        <a:spcAft>
          <a:spcPct val="0"/>
        </a:spcAft>
        <a:defRPr sz="4200" b="1">
          <a:solidFill>
            <a:srgbClr val="2369B5"/>
          </a:solidFill>
          <a:latin typeface="Trebuchet MS" pitchFamily="34" charset="0"/>
        </a:defRPr>
      </a:lvl3pPr>
      <a:lvl4pPr algn="l" rtl="0" eaLnBrk="0" fontAlgn="base" hangingPunct="0">
        <a:spcBef>
          <a:spcPct val="0"/>
        </a:spcBef>
        <a:spcAft>
          <a:spcPct val="0"/>
        </a:spcAft>
        <a:defRPr sz="4200" b="1">
          <a:solidFill>
            <a:srgbClr val="2369B5"/>
          </a:solidFill>
          <a:latin typeface="Trebuchet MS" pitchFamily="34" charset="0"/>
        </a:defRPr>
      </a:lvl4pPr>
      <a:lvl5pPr algn="l" rtl="0" eaLnBrk="0" fontAlgn="base" hangingPunct="0">
        <a:spcBef>
          <a:spcPct val="0"/>
        </a:spcBef>
        <a:spcAft>
          <a:spcPct val="0"/>
        </a:spcAft>
        <a:defRPr sz="4200" b="1">
          <a:solidFill>
            <a:srgbClr val="2369B5"/>
          </a:solidFill>
          <a:latin typeface="Trebuchet MS" pitchFamily="34" charset="0"/>
        </a:defRPr>
      </a:lvl5pPr>
      <a:lvl6pPr marL="457200" algn="l" rtl="0" fontAlgn="base">
        <a:spcBef>
          <a:spcPct val="0"/>
        </a:spcBef>
        <a:spcAft>
          <a:spcPct val="0"/>
        </a:spcAft>
        <a:defRPr sz="4200" b="1">
          <a:solidFill>
            <a:srgbClr val="2369B5"/>
          </a:solidFill>
          <a:latin typeface="Trebuchet MS" pitchFamily="34" charset="0"/>
        </a:defRPr>
      </a:lvl6pPr>
      <a:lvl7pPr marL="914400" algn="l" rtl="0" fontAlgn="base">
        <a:spcBef>
          <a:spcPct val="0"/>
        </a:spcBef>
        <a:spcAft>
          <a:spcPct val="0"/>
        </a:spcAft>
        <a:defRPr sz="4200" b="1">
          <a:solidFill>
            <a:srgbClr val="2369B5"/>
          </a:solidFill>
          <a:latin typeface="Trebuchet MS" pitchFamily="34" charset="0"/>
        </a:defRPr>
      </a:lvl7pPr>
      <a:lvl8pPr marL="1371600" algn="l" rtl="0" fontAlgn="base">
        <a:spcBef>
          <a:spcPct val="0"/>
        </a:spcBef>
        <a:spcAft>
          <a:spcPct val="0"/>
        </a:spcAft>
        <a:defRPr sz="4200" b="1">
          <a:solidFill>
            <a:srgbClr val="2369B5"/>
          </a:solidFill>
          <a:latin typeface="Trebuchet MS" pitchFamily="34" charset="0"/>
        </a:defRPr>
      </a:lvl8pPr>
      <a:lvl9pPr marL="1828800" algn="l" rtl="0" fontAlgn="base">
        <a:spcBef>
          <a:spcPct val="0"/>
        </a:spcBef>
        <a:spcAft>
          <a:spcPct val="0"/>
        </a:spcAft>
        <a:defRPr sz="4200" b="1">
          <a:solidFill>
            <a:srgbClr val="2369B5"/>
          </a:solidFill>
          <a:latin typeface="Trebuchet MS" pitchFamily="34" charset="0"/>
        </a:defRPr>
      </a:lvl9pPr>
    </p:titleStyle>
    <p:bodyStyle>
      <a:lvl1pPr marL="342900" indent="-342900" algn="l" rtl="0" eaLnBrk="0" fontAlgn="base" hangingPunct="0">
        <a:spcBef>
          <a:spcPct val="20000"/>
        </a:spcBef>
        <a:spcAft>
          <a:spcPct val="0"/>
        </a:spcAft>
        <a:buClr>
          <a:srgbClr val="92BCEA"/>
        </a:buClr>
        <a:buSzPct val="90000"/>
        <a:buFont typeface="Wingdings" pitchFamily="2" charset="2"/>
        <a:buChar char="n"/>
        <a:defRPr sz="2800">
          <a:solidFill>
            <a:srgbClr val="2369B5"/>
          </a:solidFill>
          <a:latin typeface="+mn-lt"/>
          <a:ea typeface="+mn-ea"/>
          <a:cs typeface="+mn-cs"/>
        </a:defRPr>
      </a:lvl1pPr>
      <a:lvl2pPr marL="742950" indent="-285750" algn="l" rtl="0" eaLnBrk="0" fontAlgn="base" hangingPunct="0">
        <a:spcBef>
          <a:spcPct val="20000"/>
        </a:spcBef>
        <a:spcAft>
          <a:spcPct val="0"/>
        </a:spcAft>
        <a:buClr>
          <a:srgbClr val="F8EC92"/>
        </a:buClr>
        <a:buSzPct val="75000"/>
        <a:buFont typeface="Wingdings" pitchFamily="2" charset="2"/>
        <a:buChar char="n"/>
        <a:defRPr sz="2600">
          <a:solidFill>
            <a:srgbClr val="2369B5"/>
          </a:solidFill>
          <a:latin typeface="+mn-lt"/>
        </a:defRPr>
      </a:lvl2pPr>
      <a:lvl3pPr marL="1143000" indent="-228600" algn="l" rtl="0" eaLnBrk="0" fontAlgn="base" hangingPunct="0">
        <a:spcBef>
          <a:spcPct val="20000"/>
        </a:spcBef>
        <a:spcAft>
          <a:spcPct val="0"/>
        </a:spcAft>
        <a:buClr>
          <a:srgbClr val="92BCEA"/>
        </a:buClr>
        <a:buSzPct val="55000"/>
        <a:buFont typeface="Wingdings" pitchFamily="2" charset="2"/>
        <a:buChar char="n"/>
        <a:defRPr sz="2300">
          <a:solidFill>
            <a:srgbClr val="2369B5"/>
          </a:solidFill>
          <a:latin typeface="+mn-lt"/>
        </a:defRPr>
      </a:lvl3pPr>
      <a:lvl4pPr marL="1600200" indent="-228600" algn="l" rtl="0" eaLnBrk="0" fontAlgn="base" hangingPunct="0">
        <a:spcBef>
          <a:spcPct val="20000"/>
        </a:spcBef>
        <a:spcAft>
          <a:spcPct val="0"/>
        </a:spcAft>
        <a:buClr>
          <a:srgbClr val="F0D819"/>
        </a:buClr>
        <a:buFont typeface="Wingdings" pitchFamily="2" charset="2"/>
        <a:buChar char="§"/>
        <a:defRPr sz="2000">
          <a:solidFill>
            <a:srgbClr val="2369B5"/>
          </a:solidFill>
          <a:latin typeface="+mn-lt"/>
        </a:defRPr>
      </a:lvl4pPr>
      <a:lvl5pPr marL="2057400" indent="-228600" algn="l" rtl="0" eaLnBrk="0" fontAlgn="base" hangingPunct="0">
        <a:spcBef>
          <a:spcPct val="20000"/>
        </a:spcBef>
        <a:spcAft>
          <a:spcPct val="0"/>
        </a:spcAft>
        <a:buClr>
          <a:srgbClr val="92BCEA"/>
        </a:buClr>
        <a:buFont typeface="Wingdings" pitchFamily="2" charset="2"/>
        <a:buChar char="§"/>
        <a:defRPr sz="2000">
          <a:solidFill>
            <a:srgbClr val="2369B5"/>
          </a:solidFill>
          <a:latin typeface="+mn-lt"/>
        </a:defRPr>
      </a:lvl5pPr>
      <a:lvl6pPr marL="2514600" indent="-228600" algn="l" rtl="0" fontAlgn="base">
        <a:spcBef>
          <a:spcPct val="20000"/>
        </a:spcBef>
        <a:spcAft>
          <a:spcPct val="0"/>
        </a:spcAft>
        <a:buClr>
          <a:srgbClr val="92BCEA"/>
        </a:buClr>
        <a:buFont typeface="Wingdings" pitchFamily="2" charset="2"/>
        <a:buChar char="§"/>
        <a:defRPr sz="2000">
          <a:solidFill>
            <a:srgbClr val="2369B5"/>
          </a:solidFill>
          <a:latin typeface="+mn-lt"/>
        </a:defRPr>
      </a:lvl6pPr>
      <a:lvl7pPr marL="2971800" indent="-228600" algn="l" rtl="0" fontAlgn="base">
        <a:spcBef>
          <a:spcPct val="20000"/>
        </a:spcBef>
        <a:spcAft>
          <a:spcPct val="0"/>
        </a:spcAft>
        <a:buClr>
          <a:srgbClr val="92BCEA"/>
        </a:buClr>
        <a:buFont typeface="Wingdings" pitchFamily="2" charset="2"/>
        <a:buChar char="§"/>
        <a:defRPr sz="2000">
          <a:solidFill>
            <a:srgbClr val="2369B5"/>
          </a:solidFill>
          <a:latin typeface="+mn-lt"/>
        </a:defRPr>
      </a:lvl7pPr>
      <a:lvl8pPr marL="3429000" indent="-228600" algn="l" rtl="0" fontAlgn="base">
        <a:spcBef>
          <a:spcPct val="20000"/>
        </a:spcBef>
        <a:spcAft>
          <a:spcPct val="0"/>
        </a:spcAft>
        <a:buClr>
          <a:srgbClr val="92BCEA"/>
        </a:buClr>
        <a:buFont typeface="Wingdings" pitchFamily="2" charset="2"/>
        <a:buChar char="§"/>
        <a:defRPr sz="2000">
          <a:solidFill>
            <a:srgbClr val="2369B5"/>
          </a:solidFill>
          <a:latin typeface="+mn-lt"/>
        </a:defRPr>
      </a:lvl8pPr>
      <a:lvl9pPr marL="3886200" indent="-228600" algn="l" rtl="0" fontAlgn="base">
        <a:spcBef>
          <a:spcPct val="20000"/>
        </a:spcBef>
        <a:spcAft>
          <a:spcPct val="0"/>
        </a:spcAft>
        <a:buClr>
          <a:srgbClr val="92BCEA"/>
        </a:buClr>
        <a:buFont typeface="Wingdings" pitchFamily="2" charset="2"/>
        <a:buChar char="§"/>
        <a:defRPr sz="2000">
          <a:solidFill>
            <a:srgbClr val="2369B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52600" y="762000"/>
            <a:ext cx="3200400" cy="2895600"/>
          </a:xfrm>
        </p:spPr>
        <p:txBody>
          <a:bodyPr>
            <a:noAutofit/>
          </a:bodyPr>
          <a:lstStyle/>
          <a:p>
            <a:pPr algn="ctr"/>
            <a:r>
              <a:rPr lang="en-US" sz="4000" dirty="0" smtClean="0"/>
              <a:t>Emotional Intelligence &amp; </a:t>
            </a:r>
            <a:br>
              <a:rPr lang="en-US" sz="4000" dirty="0" smtClean="0"/>
            </a:br>
            <a:r>
              <a:rPr lang="en-US" sz="4000" dirty="0" smtClean="0"/>
              <a:t>Trust</a:t>
            </a:r>
            <a:endParaRPr lang="en-US" sz="1800" i="1" dirty="0">
              <a:solidFill>
                <a:schemeClr val="tx1"/>
              </a:solidFill>
            </a:endParaRPr>
          </a:p>
        </p:txBody>
      </p:sp>
      <p:sp>
        <p:nvSpPr>
          <p:cNvPr id="2" name="TextBox 1"/>
          <p:cNvSpPr txBox="1"/>
          <p:nvPr/>
        </p:nvSpPr>
        <p:spPr>
          <a:xfrm>
            <a:off x="1371600" y="4191000"/>
            <a:ext cx="6858000" cy="800219"/>
          </a:xfrm>
          <a:prstGeom prst="rect">
            <a:avLst/>
          </a:prstGeom>
          <a:noFill/>
        </p:spPr>
        <p:txBody>
          <a:bodyPr wrap="square" rtlCol="0">
            <a:spAutoFit/>
          </a:bodyPr>
          <a:lstStyle/>
          <a:p>
            <a:pPr algn="ctr"/>
            <a:r>
              <a:rPr lang="en-US" sz="3200" dirty="0" smtClean="0">
                <a:solidFill>
                  <a:schemeClr val="bg1"/>
                </a:solidFill>
              </a:rPr>
              <a:t>Kevin Sansberry </a:t>
            </a:r>
            <a:endParaRPr lang="en-US" sz="1400" dirty="0">
              <a:solidFill>
                <a:schemeClr val="bg1"/>
              </a:solidFill>
            </a:endParaRPr>
          </a:p>
          <a:p>
            <a:pPr algn="ctr"/>
            <a:r>
              <a:rPr lang="en-US" sz="1400" b="1" dirty="0" smtClean="0">
                <a:solidFill>
                  <a:schemeClr val="bg1"/>
                </a:solidFill>
              </a:rPr>
              <a:t>Assistant Vice Chancellor, Human Resources</a:t>
            </a:r>
            <a:endParaRPr lang="en-US" sz="3200" b="1" dirty="0" smtClean="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1" y="914400"/>
            <a:ext cx="3733800" cy="2667000"/>
          </a:xfrm>
          <a:prstGeom prst="rect">
            <a:avLst/>
          </a:prstGeom>
        </p:spPr>
      </p:pic>
    </p:spTree>
    <p:extLst>
      <p:ext uri="{BB962C8B-B14F-4D97-AF65-F5344CB8AC3E}">
        <p14:creationId xmlns:p14="http://schemas.microsoft.com/office/powerpoint/2010/main" val="2310556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Research on Trust</a:t>
            </a:r>
            <a:endParaRPr lang="en-US" dirty="0"/>
          </a:p>
        </p:txBody>
      </p:sp>
      <p:sp>
        <p:nvSpPr>
          <p:cNvPr id="5" name="Content Placeholder 4"/>
          <p:cNvSpPr>
            <a:spLocks noGrp="1"/>
          </p:cNvSpPr>
          <p:nvPr>
            <p:ph idx="1"/>
          </p:nvPr>
        </p:nvSpPr>
        <p:spPr/>
        <p:txBody>
          <a:bodyPr/>
          <a:lstStyle/>
          <a:p>
            <a:r>
              <a:rPr lang="en-US" dirty="0" smtClean="0"/>
              <a:t>Trust in leadership was significantly related to attitudinal outcomes (Dirks and </a:t>
            </a:r>
            <a:r>
              <a:rPr lang="en-US" dirty="0" err="1" smtClean="0"/>
              <a:t>Ferrin</a:t>
            </a:r>
            <a:r>
              <a:rPr lang="en-US" dirty="0" smtClean="0"/>
              <a:t>, 2002)</a:t>
            </a:r>
          </a:p>
          <a:p>
            <a:pPr lvl="1"/>
            <a:r>
              <a:rPr lang="en-US" sz="2400" dirty="0" smtClean="0"/>
              <a:t>Job Satisfaction </a:t>
            </a:r>
          </a:p>
          <a:p>
            <a:pPr lvl="1"/>
            <a:r>
              <a:rPr lang="en-US" sz="2400" dirty="0" smtClean="0"/>
              <a:t>Organizational Commitment</a:t>
            </a:r>
          </a:p>
          <a:p>
            <a:pPr lvl="1"/>
            <a:r>
              <a:rPr lang="en-US" sz="2400" dirty="0" smtClean="0"/>
              <a:t>Intention to Quit</a:t>
            </a:r>
          </a:p>
          <a:p>
            <a:pPr lvl="1"/>
            <a:r>
              <a:rPr lang="en-US" sz="2400" dirty="0" smtClean="0"/>
              <a:t>Goal Commitment</a:t>
            </a:r>
          </a:p>
          <a:p>
            <a:pPr lvl="1"/>
            <a:r>
              <a:rPr lang="en-US" sz="2400" dirty="0" smtClean="0"/>
              <a:t>Belief in Information</a:t>
            </a:r>
          </a:p>
          <a:p>
            <a:pPr lvl="1"/>
            <a:r>
              <a:rPr lang="en-US" sz="2400" dirty="0" smtClean="0"/>
              <a:t>Job Performance</a:t>
            </a:r>
          </a:p>
          <a:p>
            <a:pPr lvl="1"/>
            <a:r>
              <a:rPr lang="en-US" sz="2400" dirty="0" smtClean="0"/>
              <a:t>Citizenship Behavior</a:t>
            </a:r>
            <a:endParaRPr lang="en-US" sz="2400" dirty="0"/>
          </a:p>
        </p:txBody>
      </p:sp>
    </p:spTree>
    <p:extLst>
      <p:ext uri="{BB962C8B-B14F-4D97-AF65-F5344CB8AC3E}">
        <p14:creationId xmlns:p14="http://schemas.microsoft.com/office/powerpoint/2010/main" val="3350078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How Emotional Intelligence and Trust Connects</a:t>
            </a:r>
            <a:endParaRPr lang="en-US" dirty="0"/>
          </a:p>
        </p:txBody>
      </p:sp>
      <p:sp>
        <p:nvSpPr>
          <p:cNvPr id="9" name="Content Placeholder 8"/>
          <p:cNvSpPr>
            <a:spLocks noGrp="1"/>
          </p:cNvSpPr>
          <p:nvPr>
            <p:ph idx="1"/>
          </p:nvPr>
        </p:nvSpPr>
        <p:spPr/>
        <p:txBody>
          <a:bodyPr/>
          <a:lstStyle/>
          <a:p>
            <a:r>
              <a:rPr lang="en-US" dirty="0" smtClean="0"/>
              <a:t>Team emotional intelligence promotes Team Trust. </a:t>
            </a:r>
            <a:r>
              <a:rPr lang="en-US" sz="1400" dirty="0" smtClean="0"/>
              <a:t>(</a:t>
            </a:r>
            <a:r>
              <a:rPr lang="en-US" sz="1400" dirty="0" err="1" smtClean="0"/>
              <a:t>Barczak</a:t>
            </a:r>
            <a:r>
              <a:rPr lang="en-US" sz="1400" dirty="0" smtClean="0"/>
              <a:t>, </a:t>
            </a:r>
            <a:r>
              <a:rPr lang="en-US" sz="1400" dirty="0" err="1" smtClean="0"/>
              <a:t>Lassk</a:t>
            </a:r>
            <a:r>
              <a:rPr lang="en-US" sz="1400" dirty="0" smtClean="0"/>
              <a:t>, </a:t>
            </a:r>
            <a:r>
              <a:rPr lang="en-US" sz="1400" dirty="0" err="1" smtClean="0"/>
              <a:t>Mulki</a:t>
            </a:r>
            <a:r>
              <a:rPr lang="en-US" sz="1400" dirty="0" smtClean="0"/>
              <a:t>, 2010)</a:t>
            </a:r>
          </a:p>
          <a:p>
            <a:endParaRPr lang="en-US" sz="1400" dirty="0"/>
          </a:p>
          <a:p>
            <a:r>
              <a:rPr lang="en-US" dirty="0"/>
              <a:t>There are significate correlations between both trust and emotional </a:t>
            </a:r>
            <a:r>
              <a:rPr lang="en-US" dirty="0" smtClean="0"/>
              <a:t>intelligence </a:t>
            </a:r>
            <a:r>
              <a:rPr lang="en-US" sz="1400" dirty="0" smtClean="0"/>
              <a:t>(Heffernan</a:t>
            </a:r>
            <a:r>
              <a:rPr lang="en-US" sz="1400" dirty="0"/>
              <a:t>, </a:t>
            </a:r>
            <a:r>
              <a:rPr lang="en-US" sz="1400" dirty="0" err="1"/>
              <a:t>O’Neill,Travgolion</a:t>
            </a:r>
            <a:r>
              <a:rPr lang="en-US" sz="1400" dirty="0"/>
              <a:t>, </a:t>
            </a:r>
            <a:r>
              <a:rPr lang="en-US" sz="1400" dirty="0" err="1"/>
              <a:t>Droulers</a:t>
            </a:r>
            <a:r>
              <a:rPr lang="en-US" sz="1400" dirty="0"/>
              <a:t>, 2008)</a:t>
            </a:r>
          </a:p>
        </p:txBody>
      </p:sp>
    </p:spTree>
    <p:extLst>
      <p:ext uri="{BB962C8B-B14F-4D97-AF65-F5344CB8AC3E}">
        <p14:creationId xmlns:p14="http://schemas.microsoft.com/office/powerpoint/2010/main" val="2946415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685800" y="64128"/>
            <a:ext cx="8637588" cy="1431925"/>
          </a:xfrm>
        </p:spPr>
        <p:txBody>
          <a:bodyPr/>
          <a:lstStyle/>
          <a:p>
            <a:r>
              <a:rPr lang="en-US" altLang="en-US" dirty="0"/>
              <a:t>Emotional Competence </a:t>
            </a:r>
            <a:r>
              <a:rPr lang="en-US" altLang="en-US" dirty="0" smtClean="0"/>
              <a:t>Framework</a:t>
            </a:r>
            <a:endParaRPr lang="en-US" altLang="en-US" dirty="0"/>
          </a:p>
        </p:txBody>
      </p:sp>
      <p:sp>
        <p:nvSpPr>
          <p:cNvPr id="330755" name="Text Box 3"/>
          <p:cNvSpPr txBox="1">
            <a:spLocks noChangeArrowheads="1"/>
          </p:cNvSpPr>
          <p:nvPr/>
        </p:nvSpPr>
        <p:spPr bwMode="auto">
          <a:xfrm>
            <a:off x="2775020" y="1790700"/>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dirty="0">
                <a:ln w="0"/>
                <a:effectLst>
                  <a:outerShdw blurRad="38100" dist="19050" dir="2700000" algn="tl" rotWithShape="0">
                    <a:schemeClr val="dk1">
                      <a:alpha val="40000"/>
                    </a:schemeClr>
                  </a:outerShdw>
                </a:effectLst>
                <a:latin typeface="ScalaSansLF-Regular" pitchFamily="34" charset="0"/>
              </a:rPr>
              <a:t>Personal Competence</a:t>
            </a:r>
          </a:p>
        </p:txBody>
      </p:sp>
      <p:sp>
        <p:nvSpPr>
          <p:cNvPr id="330756" name="Text Box 4"/>
          <p:cNvSpPr txBox="1">
            <a:spLocks noChangeArrowheads="1"/>
          </p:cNvSpPr>
          <p:nvPr/>
        </p:nvSpPr>
        <p:spPr bwMode="auto">
          <a:xfrm>
            <a:off x="6204020" y="1790700"/>
            <a:ext cx="1752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dirty="0">
                <a:ln w="0"/>
                <a:effectLst>
                  <a:outerShdw blurRad="38100" dist="19050" dir="2700000" algn="tl" rotWithShape="0">
                    <a:schemeClr val="dk1">
                      <a:alpha val="40000"/>
                    </a:schemeClr>
                  </a:outerShdw>
                </a:effectLst>
                <a:latin typeface="ScalaSansLF-Regular" pitchFamily="34" charset="0"/>
              </a:rPr>
              <a:t>Social Competence</a:t>
            </a:r>
          </a:p>
        </p:txBody>
      </p:sp>
      <p:sp>
        <p:nvSpPr>
          <p:cNvPr id="330757" name="Text Box 5"/>
          <p:cNvSpPr txBox="1">
            <a:spLocks noChangeArrowheads="1"/>
          </p:cNvSpPr>
          <p:nvPr/>
        </p:nvSpPr>
        <p:spPr bwMode="auto">
          <a:xfrm>
            <a:off x="717620" y="2971800"/>
            <a:ext cx="1752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a:ln w="0"/>
                <a:effectLst>
                  <a:outerShdw blurRad="38100" dist="19050" dir="2700000" algn="tl" rotWithShape="0">
                    <a:schemeClr val="dk1">
                      <a:alpha val="40000"/>
                    </a:schemeClr>
                  </a:outerShdw>
                </a:effectLst>
                <a:latin typeface="ScalaSansLF-Regular" pitchFamily="34" charset="0"/>
              </a:rPr>
              <a:t>Awareness</a:t>
            </a:r>
          </a:p>
        </p:txBody>
      </p:sp>
      <p:sp>
        <p:nvSpPr>
          <p:cNvPr id="330758" name="Text Box 6"/>
          <p:cNvSpPr txBox="1">
            <a:spLocks noChangeArrowheads="1"/>
          </p:cNvSpPr>
          <p:nvPr/>
        </p:nvSpPr>
        <p:spPr bwMode="auto">
          <a:xfrm>
            <a:off x="838200" y="45720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a:ln w="0"/>
                <a:effectLst>
                  <a:outerShdw blurRad="38100" dist="19050" dir="2700000" algn="tl" rotWithShape="0">
                    <a:schemeClr val="dk1">
                      <a:alpha val="40000"/>
                    </a:schemeClr>
                  </a:outerShdw>
                </a:effectLst>
                <a:latin typeface="ScalaSansLF-Regular" pitchFamily="34" charset="0"/>
              </a:rPr>
              <a:t>Actions</a:t>
            </a:r>
          </a:p>
        </p:txBody>
      </p:sp>
      <p:sp>
        <p:nvSpPr>
          <p:cNvPr id="330759" name="Text Box 7"/>
          <p:cNvSpPr txBox="1">
            <a:spLocks noChangeArrowheads="1"/>
          </p:cNvSpPr>
          <p:nvPr/>
        </p:nvSpPr>
        <p:spPr bwMode="auto">
          <a:xfrm>
            <a:off x="2362200" y="5943600"/>
            <a:ext cx="2971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1200">
                <a:solidFill>
                  <a:schemeClr val="tx2"/>
                </a:solidFill>
                <a:latin typeface="ScalaSansLF-Regular" pitchFamily="34" charset="0"/>
              </a:rPr>
              <a:t>Source: Daniel Goleman &amp; Hay Group</a:t>
            </a:r>
          </a:p>
        </p:txBody>
      </p:sp>
      <p:grpSp>
        <p:nvGrpSpPr>
          <p:cNvPr id="330760" name="Group 8"/>
          <p:cNvGrpSpPr>
            <a:grpSpLocks/>
          </p:cNvGrpSpPr>
          <p:nvPr/>
        </p:nvGrpSpPr>
        <p:grpSpPr bwMode="auto">
          <a:xfrm>
            <a:off x="2057400" y="2514600"/>
            <a:ext cx="6629400" cy="3352800"/>
            <a:chOff x="1296" y="1584"/>
            <a:chExt cx="4176" cy="2112"/>
          </a:xfrm>
          <a:solidFill>
            <a:srgbClr val="92BCEA"/>
          </a:solidFill>
        </p:grpSpPr>
        <p:sp>
          <p:nvSpPr>
            <p:cNvPr id="330761" name="Rectangle 9"/>
            <p:cNvSpPr>
              <a:spLocks noChangeArrowheads="1"/>
            </p:cNvSpPr>
            <p:nvPr/>
          </p:nvSpPr>
          <p:spPr bwMode="auto">
            <a:xfrm>
              <a:off x="1296" y="1584"/>
              <a:ext cx="4176" cy="211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2" name="Line 10"/>
            <p:cNvSpPr>
              <a:spLocks noChangeShapeType="1"/>
            </p:cNvSpPr>
            <p:nvPr/>
          </p:nvSpPr>
          <p:spPr bwMode="auto">
            <a:xfrm>
              <a:off x="3408" y="1584"/>
              <a:ext cx="0" cy="2112"/>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0763" name="Line 11"/>
            <p:cNvSpPr>
              <a:spLocks noChangeShapeType="1"/>
            </p:cNvSpPr>
            <p:nvPr/>
          </p:nvSpPr>
          <p:spPr bwMode="auto">
            <a:xfrm>
              <a:off x="1296" y="2400"/>
              <a:ext cx="417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330764" name="Text Box 12"/>
          <p:cNvSpPr txBox="1">
            <a:spLocks noChangeArrowheads="1"/>
          </p:cNvSpPr>
          <p:nvPr/>
        </p:nvSpPr>
        <p:spPr bwMode="auto">
          <a:xfrm>
            <a:off x="2133600" y="2514600"/>
            <a:ext cx="3276600" cy="110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31775" indent="-231775">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defRPr sz="2400">
                <a:solidFill>
                  <a:schemeClr val="tx1"/>
                </a:solidFill>
                <a:latin typeface="Arial" panose="020B0604020202020204" pitchFamily="34" charset="0"/>
              </a:defRPr>
            </a:lvl3pPr>
            <a:lvl4pPr>
              <a:defRPr sz="2400">
                <a:solidFill>
                  <a:schemeClr val="tx1"/>
                </a:solidFill>
                <a:latin typeface="Arial" panose="020B0604020202020204" pitchFamily="34" charset="0"/>
              </a:defRPr>
            </a:lvl4pPr>
            <a:lvl5pPr>
              <a:defRPr sz="2400">
                <a:solidFill>
                  <a:schemeClr val="tx1"/>
                </a:solidFill>
                <a:latin typeface="Arial" panose="020B0604020202020204" pitchFamily="34" charset="0"/>
              </a:defRPr>
            </a:lvl5pPr>
            <a:lvl6pPr fontAlgn="base">
              <a:spcBef>
                <a:spcPct val="0"/>
              </a:spcBef>
              <a:spcAft>
                <a:spcPct val="0"/>
              </a:spcAft>
              <a:defRPr sz="2400">
                <a:solidFill>
                  <a:schemeClr val="tx1"/>
                </a:solidFill>
                <a:latin typeface="Arial" panose="020B0604020202020204" pitchFamily="34" charset="0"/>
              </a:defRPr>
            </a:lvl6pPr>
            <a:lvl7pPr fontAlgn="base">
              <a:spcBef>
                <a:spcPct val="0"/>
              </a:spcBef>
              <a:spcAft>
                <a:spcPct val="0"/>
              </a:spcAft>
              <a:defRPr sz="2400">
                <a:solidFill>
                  <a:schemeClr val="tx1"/>
                </a:solidFill>
                <a:latin typeface="Arial" panose="020B0604020202020204" pitchFamily="34" charset="0"/>
              </a:defRPr>
            </a:lvl7pPr>
            <a:lvl8pPr fontAlgn="base">
              <a:spcBef>
                <a:spcPct val="0"/>
              </a:spcBef>
              <a:spcAft>
                <a:spcPct val="0"/>
              </a:spcAft>
              <a:defRPr sz="2400">
                <a:solidFill>
                  <a:schemeClr val="tx1"/>
                </a:solidFill>
                <a:latin typeface="Arial" panose="020B0604020202020204" pitchFamily="34" charset="0"/>
              </a:defRPr>
            </a:lvl8pPr>
            <a:lvl9pPr fontAlgn="base">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1800" b="1" dirty="0">
                <a:solidFill>
                  <a:srgbClr val="0099CC"/>
                </a:solidFill>
                <a:latin typeface="ScalaSansLF-Regular" pitchFamily="34" charset="0"/>
              </a:rPr>
              <a:t>Self-Awareness</a:t>
            </a:r>
          </a:p>
          <a:p>
            <a:pPr eaLnBrk="1" hangingPunct="1">
              <a:buFontTx/>
              <a:buChar char="•"/>
            </a:pPr>
            <a:r>
              <a:rPr lang="en-US" altLang="en-US" sz="1600" b="1" dirty="0">
                <a:latin typeface="ScalaSansLF-Regular" pitchFamily="34" charset="0"/>
              </a:rPr>
              <a:t>Self-Confidence</a:t>
            </a:r>
          </a:p>
          <a:p>
            <a:pPr eaLnBrk="1" hangingPunct="1">
              <a:buFontTx/>
              <a:buChar char="•"/>
            </a:pPr>
            <a:r>
              <a:rPr lang="en-US" altLang="en-US" sz="1600" b="1" dirty="0">
                <a:latin typeface="ScalaSansLF-Regular" pitchFamily="34" charset="0"/>
              </a:rPr>
              <a:t>Accurate Self-Assessment</a:t>
            </a:r>
          </a:p>
          <a:p>
            <a:pPr eaLnBrk="1" hangingPunct="1">
              <a:buFontTx/>
              <a:buChar char="•"/>
            </a:pPr>
            <a:r>
              <a:rPr lang="en-US" altLang="en-US" sz="1600" b="1" dirty="0">
                <a:latin typeface="ScalaSansLF-Regular" pitchFamily="34" charset="0"/>
              </a:rPr>
              <a:t>Emotional Self-Awareness</a:t>
            </a:r>
          </a:p>
        </p:txBody>
      </p:sp>
      <p:sp>
        <p:nvSpPr>
          <p:cNvPr id="330765" name="Text Box 13"/>
          <p:cNvSpPr txBox="1">
            <a:spLocks noChangeArrowheads="1"/>
          </p:cNvSpPr>
          <p:nvPr/>
        </p:nvSpPr>
        <p:spPr bwMode="auto">
          <a:xfrm>
            <a:off x="2057400" y="3810000"/>
            <a:ext cx="3352800" cy="183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1313" indent="-279400">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defRPr sz="2400">
                <a:solidFill>
                  <a:schemeClr val="tx1"/>
                </a:solidFill>
                <a:latin typeface="Arial" panose="020B0604020202020204" pitchFamily="34" charset="0"/>
              </a:defRPr>
            </a:lvl3pPr>
            <a:lvl4pPr>
              <a:defRPr sz="2400">
                <a:solidFill>
                  <a:schemeClr val="tx1"/>
                </a:solidFill>
                <a:latin typeface="Arial" panose="020B0604020202020204" pitchFamily="34" charset="0"/>
              </a:defRPr>
            </a:lvl4pPr>
            <a:lvl5pPr>
              <a:defRPr sz="2400">
                <a:solidFill>
                  <a:schemeClr val="tx1"/>
                </a:solidFill>
                <a:latin typeface="Arial" panose="020B0604020202020204" pitchFamily="34" charset="0"/>
              </a:defRPr>
            </a:lvl5pPr>
            <a:lvl6pPr fontAlgn="base">
              <a:spcBef>
                <a:spcPct val="0"/>
              </a:spcBef>
              <a:spcAft>
                <a:spcPct val="0"/>
              </a:spcAft>
              <a:defRPr sz="2400">
                <a:solidFill>
                  <a:schemeClr val="tx1"/>
                </a:solidFill>
                <a:latin typeface="Arial" panose="020B0604020202020204" pitchFamily="34" charset="0"/>
              </a:defRPr>
            </a:lvl6pPr>
            <a:lvl7pPr fontAlgn="base">
              <a:spcBef>
                <a:spcPct val="0"/>
              </a:spcBef>
              <a:spcAft>
                <a:spcPct val="0"/>
              </a:spcAft>
              <a:defRPr sz="2400">
                <a:solidFill>
                  <a:schemeClr val="tx1"/>
                </a:solidFill>
                <a:latin typeface="Arial" panose="020B0604020202020204" pitchFamily="34" charset="0"/>
              </a:defRPr>
            </a:lvl7pPr>
            <a:lvl8pPr fontAlgn="base">
              <a:spcBef>
                <a:spcPct val="0"/>
              </a:spcBef>
              <a:spcAft>
                <a:spcPct val="0"/>
              </a:spcAft>
              <a:defRPr sz="2400">
                <a:solidFill>
                  <a:schemeClr val="tx1"/>
                </a:solidFill>
                <a:latin typeface="Arial" panose="020B0604020202020204" pitchFamily="34" charset="0"/>
              </a:defRPr>
            </a:lvl8pPr>
            <a:lvl9pPr fontAlgn="base">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1800" b="1">
                <a:solidFill>
                  <a:srgbClr val="0099CC"/>
                </a:solidFill>
                <a:latin typeface="ScalaSansLF-Regular" pitchFamily="34" charset="0"/>
              </a:rPr>
              <a:t>Self-Management</a:t>
            </a:r>
          </a:p>
          <a:p>
            <a:pPr eaLnBrk="1" hangingPunct="1">
              <a:lnSpc>
                <a:spcPct val="50000"/>
              </a:lnSpc>
              <a:spcBef>
                <a:spcPct val="50000"/>
              </a:spcBef>
              <a:buFontTx/>
              <a:buChar char="•"/>
            </a:pPr>
            <a:r>
              <a:rPr lang="en-US" altLang="en-US" sz="1600" b="1">
                <a:latin typeface="ScalaSansLF-Regular" pitchFamily="34" charset="0"/>
              </a:rPr>
              <a:t>Emotional Self-Control</a:t>
            </a:r>
          </a:p>
          <a:p>
            <a:pPr eaLnBrk="1" hangingPunct="1">
              <a:lnSpc>
                <a:spcPct val="50000"/>
              </a:lnSpc>
              <a:spcBef>
                <a:spcPct val="50000"/>
              </a:spcBef>
              <a:buFontTx/>
              <a:buChar char="•"/>
            </a:pPr>
            <a:r>
              <a:rPr lang="en-US" altLang="en-US" sz="1600">
                <a:latin typeface="ScalaSansLF-Regular" pitchFamily="34" charset="0"/>
              </a:rPr>
              <a:t>Transparency </a:t>
            </a:r>
            <a:r>
              <a:rPr lang="en-US" altLang="en-US" sz="1600" i="1">
                <a:solidFill>
                  <a:schemeClr val="tx2"/>
                </a:solidFill>
                <a:latin typeface="ScalaSansLF-Regular" pitchFamily="34" charset="0"/>
              </a:rPr>
              <a:t>or</a:t>
            </a:r>
          </a:p>
          <a:p>
            <a:pPr eaLnBrk="1" hangingPunct="1">
              <a:lnSpc>
                <a:spcPct val="50000"/>
              </a:lnSpc>
              <a:spcBef>
                <a:spcPct val="50000"/>
              </a:spcBef>
            </a:pPr>
            <a:r>
              <a:rPr lang="en-US" altLang="en-US" sz="1600" i="1">
                <a:latin typeface="ScalaSansLF-Regular" pitchFamily="34" charset="0"/>
              </a:rPr>
              <a:t>	</a:t>
            </a:r>
            <a:r>
              <a:rPr lang="en-US" altLang="en-US" sz="1600">
                <a:latin typeface="ScalaSansLF-Regular" pitchFamily="34" charset="0"/>
              </a:rPr>
              <a:t>Adaptability</a:t>
            </a:r>
          </a:p>
          <a:p>
            <a:pPr eaLnBrk="1" hangingPunct="1">
              <a:lnSpc>
                <a:spcPct val="50000"/>
              </a:lnSpc>
              <a:spcBef>
                <a:spcPct val="50000"/>
              </a:spcBef>
              <a:buFontTx/>
              <a:buChar char="•"/>
            </a:pPr>
            <a:r>
              <a:rPr lang="en-US" altLang="en-US" sz="1600">
                <a:latin typeface="ScalaSansLF-Regular" pitchFamily="34" charset="0"/>
              </a:rPr>
              <a:t>Achievement </a:t>
            </a:r>
            <a:r>
              <a:rPr lang="en-US" altLang="en-US" sz="1600" i="1">
                <a:solidFill>
                  <a:schemeClr val="tx2"/>
                </a:solidFill>
                <a:latin typeface="ScalaSansLF-Regular" pitchFamily="34" charset="0"/>
              </a:rPr>
              <a:t>or</a:t>
            </a:r>
          </a:p>
          <a:p>
            <a:pPr eaLnBrk="1" hangingPunct="1">
              <a:lnSpc>
                <a:spcPct val="50000"/>
              </a:lnSpc>
              <a:spcBef>
                <a:spcPct val="50000"/>
              </a:spcBef>
            </a:pPr>
            <a:r>
              <a:rPr lang="en-US" altLang="en-US" sz="1600">
                <a:latin typeface="ScalaSansLF-Regular" pitchFamily="34" charset="0"/>
              </a:rPr>
              <a:t>	Initiative </a:t>
            </a:r>
            <a:r>
              <a:rPr lang="en-US" altLang="en-US" sz="1600" i="1">
                <a:solidFill>
                  <a:schemeClr val="tx2"/>
                </a:solidFill>
                <a:latin typeface="ScalaSansLF-Regular" pitchFamily="34" charset="0"/>
              </a:rPr>
              <a:t>or</a:t>
            </a:r>
          </a:p>
          <a:p>
            <a:pPr eaLnBrk="1" hangingPunct="1">
              <a:lnSpc>
                <a:spcPct val="50000"/>
              </a:lnSpc>
              <a:spcBef>
                <a:spcPct val="50000"/>
              </a:spcBef>
            </a:pPr>
            <a:r>
              <a:rPr lang="en-US" altLang="en-US" sz="1600" i="1">
                <a:latin typeface="ScalaSansLF-Regular" pitchFamily="34" charset="0"/>
              </a:rPr>
              <a:t>	</a:t>
            </a:r>
            <a:r>
              <a:rPr lang="en-US" altLang="en-US" sz="1600">
                <a:latin typeface="ScalaSansLF-Regular" pitchFamily="34" charset="0"/>
              </a:rPr>
              <a:t>Optimism</a:t>
            </a:r>
          </a:p>
        </p:txBody>
      </p:sp>
      <p:sp>
        <p:nvSpPr>
          <p:cNvPr id="330766" name="Text Box 14"/>
          <p:cNvSpPr txBox="1">
            <a:spLocks noChangeArrowheads="1"/>
          </p:cNvSpPr>
          <p:nvPr/>
        </p:nvSpPr>
        <p:spPr bwMode="auto">
          <a:xfrm>
            <a:off x="5410200" y="2514600"/>
            <a:ext cx="3276600" cy="110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5425" indent="-225425">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defRPr sz="2400">
                <a:solidFill>
                  <a:schemeClr val="tx1"/>
                </a:solidFill>
                <a:latin typeface="Arial" panose="020B0604020202020204" pitchFamily="34" charset="0"/>
              </a:defRPr>
            </a:lvl3pPr>
            <a:lvl4pPr>
              <a:defRPr sz="2400">
                <a:solidFill>
                  <a:schemeClr val="tx1"/>
                </a:solidFill>
                <a:latin typeface="Arial" panose="020B0604020202020204" pitchFamily="34" charset="0"/>
              </a:defRPr>
            </a:lvl4pPr>
            <a:lvl5pPr>
              <a:defRPr sz="2400">
                <a:solidFill>
                  <a:schemeClr val="tx1"/>
                </a:solidFill>
                <a:latin typeface="Arial" panose="020B0604020202020204" pitchFamily="34" charset="0"/>
              </a:defRPr>
            </a:lvl5pPr>
            <a:lvl6pPr fontAlgn="base">
              <a:spcBef>
                <a:spcPct val="0"/>
              </a:spcBef>
              <a:spcAft>
                <a:spcPct val="0"/>
              </a:spcAft>
              <a:defRPr sz="2400">
                <a:solidFill>
                  <a:schemeClr val="tx1"/>
                </a:solidFill>
                <a:latin typeface="Arial" panose="020B0604020202020204" pitchFamily="34" charset="0"/>
              </a:defRPr>
            </a:lvl6pPr>
            <a:lvl7pPr fontAlgn="base">
              <a:spcBef>
                <a:spcPct val="0"/>
              </a:spcBef>
              <a:spcAft>
                <a:spcPct val="0"/>
              </a:spcAft>
              <a:defRPr sz="2400">
                <a:solidFill>
                  <a:schemeClr val="tx1"/>
                </a:solidFill>
                <a:latin typeface="Arial" panose="020B0604020202020204" pitchFamily="34" charset="0"/>
              </a:defRPr>
            </a:lvl7pPr>
            <a:lvl8pPr fontAlgn="base">
              <a:spcBef>
                <a:spcPct val="0"/>
              </a:spcBef>
              <a:spcAft>
                <a:spcPct val="0"/>
              </a:spcAft>
              <a:defRPr sz="2400">
                <a:solidFill>
                  <a:schemeClr val="tx1"/>
                </a:solidFill>
                <a:latin typeface="Arial" panose="020B0604020202020204" pitchFamily="34" charset="0"/>
              </a:defRPr>
            </a:lvl8pPr>
            <a:lvl9pPr fontAlgn="base">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1800" b="1">
                <a:solidFill>
                  <a:srgbClr val="0099CC"/>
                </a:solidFill>
                <a:latin typeface="ScalaSansLF-Regular" pitchFamily="34" charset="0"/>
              </a:rPr>
              <a:t>Social Awareness</a:t>
            </a:r>
            <a:endParaRPr lang="en-US" altLang="en-US" sz="1600" b="1">
              <a:solidFill>
                <a:srgbClr val="0099CC"/>
              </a:solidFill>
              <a:latin typeface="ScalaSansLF-Regular" pitchFamily="34" charset="0"/>
            </a:endParaRPr>
          </a:p>
          <a:p>
            <a:pPr eaLnBrk="1" hangingPunct="1">
              <a:lnSpc>
                <a:spcPct val="50000"/>
              </a:lnSpc>
              <a:spcBef>
                <a:spcPct val="50000"/>
              </a:spcBef>
              <a:buFontTx/>
              <a:buChar char="•"/>
            </a:pPr>
            <a:r>
              <a:rPr lang="en-US" altLang="en-US" sz="1600" b="1">
                <a:latin typeface="ScalaSansLF-Regular" pitchFamily="34" charset="0"/>
              </a:rPr>
              <a:t>Empathy</a:t>
            </a:r>
          </a:p>
          <a:p>
            <a:pPr eaLnBrk="1" hangingPunct="1">
              <a:lnSpc>
                <a:spcPct val="50000"/>
              </a:lnSpc>
              <a:spcBef>
                <a:spcPct val="50000"/>
              </a:spcBef>
              <a:buFontTx/>
              <a:buChar char="•"/>
            </a:pPr>
            <a:r>
              <a:rPr lang="en-US" altLang="en-US" sz="1600">
                <a:latin typeface="ScalaSansLF-Regular" pitchFamily="34" charset="0"/>
              </a:rPr>
              <a:t>Organizational Awareness </a:t>
            </a:r>
            <a:r>
              <a:rPr lang="en-US" altLang="en-US" sz="1600" i="1">
                <a:solidFill>
                  <a:schemeClr val="tx2"/>
                </a:solidFill>
                <a:latin typeface="ScalaSansLF-Regular" pitchFamily="34" charset="0"/>
              </a:rPr>
              <a:t>or</a:t>
            </a:r>
            <a:endParaRPr lang="en-US" altLang="en-US" sz="1600">
              <a:solidFill>
                <a:schemeClr val="tx2"/>
              </a:solidFill>
              <a:latin typeface="ScalaSansLF-Regular" pitchFamily="34" charset="0"/>
            </a:endParaRPr>
          </a:p>
          <a:p>
            <a:pPr eaLnBrk="1" hangingPunct="1">
              <a:lnSpc>
                <a:spcPct val="50000"/>
              </a:lnSpc>
              <a:spcBef>
                <a:spcPct val="50000"/>
              </a:spcBef>
            </a:pPr>
            <a:r>
              <a:rPr lang="en-US" altLang="en-US" sz="1600">
                <a:latin typeface="ScalaSansLF-Regular" pitchFamily="34" charset="0"/>
              </a:rPr>
              <a:t>	Service Orientation</a:t>
            </a:r>
          </a:p>
        </p:txBody>
      </p:sp>
      <p:sp>
        <p:nvSpPr>
          <p:cNvPr id="330767" name="Text Box 15"/>
          <p:cNvSpPr txBox="1">
            <a:spLocks noChangeArrowheads="1"/>
          </p:cNvSpPr>
          <p:nvPr/>
        </p:nvSpPr>
        <p:spPr bwMode="auto">
          <a:xfrm>
            <a:off x="5410200" y="3810000"/>
            <a:ext cx="3276600" cy="213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5425" indent="-225425">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defRPr sz="2400">
                <a:solidFill>
                  <a:schemeClr val="tx1"/>
                </a:solidFill>
                <a:latin typeface="Arial" panose="020B0604020202020204" pitchFamily="34" charset="0"/>
              </a:defRPr>
            </a:lvl3pPr>
            <a:lvl4pPr>
              <a:defRPr sz="2400">
                <a:solidFill>
                  <a:schemeClr val="tx1"/>
                </a:solidFill>
                <a:latin typeface="Arial" panose="020B0604020202020204" pitchFamily="34" charset="0"/>
              </a:defRPr>
            </a:lvl4pPr>
            <a:lvl5pPr>
              <a:defRPr sz="2400">
                <a:solidFill>
                  <a:schemeClr val="tx1"/>
                </a:solidFill>
                <a:latin typeface="Arial" panose="020B0604020202020204" pitchFamily="34" charset="0"/>
              </a:defRPr>
            </a:lvl5pPr>
            <a:lvl6pPr fontAlgn="base">
              <a:spcBef>
                <a:spcPct val="0"/>
              </a:spcBef>
              <a:spcAft>
                <a:spcPct val="0"/>
              </a:spcAft>
              <a:defRPr sz="2400">
                <a:solidFill>
                  <a:schemeClr val="tx1"/>
                </a:solidFill>
                <a:latin typeface="Arial" panose="020B0604020202020204" pitchFamily="34" charset="0"/>
              </a:defRPr>
            </a:lvl6pPr>
            <a:lvl7pPr fontAlgn="base">
              <a:spcBef>
                <a:spcPct val="0"/>
              </a:spcBef>
              <a:spcAft>
                <a:spcPct val="0"/>
              </a:spcAft>
              <a:defRPr sz="2400">
                <a:solidFill>
                  <a:schemeClr val="tx1"/>
                </a:solidFill>
                <a:latin typeface="Arial" panose="020B0604020202020204" pitchFamily="34" charset="0"/>
              </a:defRPr>
            </a:lvl7pPr>
            <a:lvl8pPr fontAlgn="base">
              <a:spcBef>
                <a:spcPct val="0"/>
              </a:spcBef>
              <a:spcAft>
                <a:spcPct val="0"/>
              </a:spcAft>
              <a:defRPr sz="2400">
                <a:solidFill>
                  <a:schemeClr val="tx1"/>
                </a:solidFill>
                <a:latin typeface="Arial" panose="020B0604020202020204" pitchFamily="34" charset="0"/>
              </a:defRPr>
            </a:lvl8pPr>
            <a:lvl9pPr fontAlgn="base">
              <a:spcBef>
                <a:spcPct val="0"/>
              </a:spcBef>
              <a:spcAft>
                <a:spcPct val="0"/>
              </a:spcAft>
              <a:defRPr sz="2400">
                <a:solidFill>
                  <a:schemeClr val="tx1"/>
                </a:solidFill>
                <a:latin typeface="Arial" panose="020B0604020202020204" pitchFamily="34" charset="0"/>
              </a:defRPr>
            </a:lvl9pPr>
          </a:lstStyle>
          <a:p>
            <a:pPr algn="ctr" eaLnBrk="1" hangingPunct="1">
              <a:lnSpc>
                <a:spcPct val="90000"/>
              </a:lnSpc>
              <a:spcBef>
                <a:spcPct val="50000"/>
              </a:spcBef>
            </a:pPr>
            <a:r>
              <a:rPr lang="en-US" altLang="en-US" sz="1800" b="1" dirty="0">
                <a:solidFill>
                  <a:srgbClr val="0099CC"/>
                </a:solidFill>
                <a:latin typeface="ScalaSansLF-Regular" pitchFamily="34" charset="0"/>
              </a:rPr>
              <a:t>Relationship Management</a:t>
            </a:r>
          </a:p>
          <a:p>
            <a:pPr eaLnBrk="1" hangingPunct="1">
              <a:lnSpc>
                <a:spcPct val="50000"/>
              </a:lnSpc>
              <a:spcBef>
                <a:spcPct val="50000"/>
              </a:spcBef>
              <a:buFontTx/>
              <a:buChar char="•"/>
            </a:pPr>
            <a:r>
              <a:rPr lang="en-US" altLang="en-US" sz="1600" b="1" dirty="0">
                <a:latin typeface="ScalaSansLF-Regular" pitchFamily="34" charset="0"/>
              </a:rPr>
              <a:t>Influence</a:t>
            </a:r>
          </a:p>
          <a:p>
            <a:pPr eaLnBrk="1" hangingPunct="1">
              <a:lnSpc>
                <a:spcPct val="60000"/>
              </a:lnSpc>
              <a:spcBef>
                <a:spcPct val="50000"/>
              </a:spcBef>
              <a:buFontTx/>
              <a:buChar char="•"/>
            </a:pPr>
            <a:r>
              <a:rPr lang="en-US" altLang="en-US" sz="1600" dirty="0">
                <a:latin typeface="ScalaSansLF-Regular" pitchFamily="34" charset="0"/>
              </a:rPr>
              <a:t>Developing Others</a:t>
            </a:r>
            <a:r>
              <a:rPr lang="en-US" altLang="en-US" sz="1600" i="1" dirty="0">
                <a:solidFill>
                  <a:schemeClr val="tx2"/>
                </a:solidFill>
                <a:latin typeface="ScalaSansLF-Regular" pitchFamily="34" charset="0"/>
              </a:rPr>
              <a:t> or</a:t>
            </a:r>
          </a:p>
          <a:p>
            <a:pPr eaLnBrk="1" hangingPunct="1">
              <a:lnSpc>
                <a:spcPct val="60000"/>
              </a:lnSpc>
              <a:spcBef>
                <a:spcPct val="50000"/>
              </a:spcBef>
            </a:pPr>
            <a:r>
              <a:rPr lang="en-US" altLang="en-US" sz="1600" dirty="0">
                <a:latin typeface="ScalaSansLF-Regular" pitchFamily="34" charset="0"/>
              </a:rPr>
              <a:t>	Inspirational Leadership </a:t>
            </a:r>
            <a:r>
              <a:rPr lang="en-US" altLang="en-US" sz="1600" i="1" dirty="0">
                <a:solidFill>
                  <a:schemeClr val="tx2"/>
                </a:solidFill>
                <a:latin typeface="ScalaSansLF-Regular" pitchFamily="34" charset="0"/>
              </a:rPr>
              <a:t>or</a:t>
            </a:r>
            <a:endParaRPr lang="en-US" altLang="en-US" sz="1600" dirty="0">
              <a:solidFill>
                <a:schemeClr val="tx2"/>
              </a:solidFill>
              <a:latin typeface="ScalaSansLF-Regular" pitchFamily="34" charset="0"/>
            </a:endParaRPr>
          </a:p>
          <a:p>
            <a:pPr eaLnBrk="1" hangingPunct="1">
              <a:lnSpc>
                <a:spcPct val="60000"/>
              </a:lnSpc>
              <a:spcBef>
                <a:spcPct val="50000"/>
              </a:spcBef>
            </a:pPr>
            <a:r>
              <a:rPr lang="en-US" altLang="en-US" sz="1600" dirty="0">
                <a:latin typeface="ScalaSansLF-Regular" pitchFamily="34" charset="0"/>
              </a:rPr>
              <a:t>	Change Catalyst</a:t>
            </a:r>
          </a:p>
          <a:p>
            <a:pPr eaLnBrk="1" hangingPunct="1">
              <a:lnSpc>
                <a:spcPct val="60000"/>
              </a:lnSpc>
              <a:spcBef>
                <a:spcPct val="50000"/>
              </a:spcBef>
              <a:buFontTx/>
              <a:buChar char="•"/>
            </a:pPr>
            <a:r>
              <a:rPr lang="en-US" altLang="en-US" sz="1600" dirty="0">
                <a:latin typeface="ScalaSansLF-Regular" pitchFamily="34" charset="0"/>
              </a:rPr>
              <a:t>Conflict Management</a:t>
            </a:r>
            <a:r>
              <a:rPr lang="en-US" altLang="en-US" sz="1600" i="1" dirty="0">
                <a:solidFill>
                  <a:schemeClr val="tx2"/>
                </a:solidFill>
                <a:latin typeface="ScalaSansLF-Regular" pitchFamily="34" charset="0"/>
              </a:rPr>
              <a:t> or</a:t>
            </a:r>
          </a:p>
          <a:p>
            <a:pPr eaLnBrk="1" hangingPunct="1">
              <a:lnSpc>
                <a:spcPct val="60000"/>
              </a:lnSpc>
              <a:spcBef>
                <a:spcPct val="50000"/>
              </a:spcBef>
            </a:pPr>
            <a:r>
              <a:rPr lang="en-US" altLang="en-US" sz="1600" dirty="0">
                <a:latin typeface="ScalaSansLF-Regular" pitchFamily="34" charset="0"/>
              </a:rPr>
              <a:t>	Teamwork &amp; Collaboration</a:t>
            </a:r>
            <a:r>
              <a:rPr lang="en-US" altLang="en-US" sz="1400" dirty="0">
                <a:latin typeface="ScalaSansLF-Regular" pitchFamily="34" charset="0"/>
              </a:rPr>
              <a:t> </a:t>
            </a:r>
            <a:r>
              <a:rPr lang="en-US" altLang="en-US" sz="1400" i="1" dirty="0">
                <a:latin typeface="ScalaSansLF-Regular" pitchFamily="34" charset="0"/>
              </a:rPr>
              <a:t>	</a:t>
            </a:r>
            <a:endParaRPr lang="en-US" altLang="en-US" sz="1400" dirty="0">
              <a:latin typeface="ScalaSansLF-Regular" pitchFamily="34" charset="0"/>
            </a:endParaRPr>
          </a:p>
          <a:p>
            <a:pPr eaLnBrk="1" hangingPunct="1">
              <a:lnSpc>
                <a:spcPct val="50000"/>
              </a:lnSpc>
              <a:spcBef>
                <a:spcPct val="50000"/>
              </a:spcBef>
            </a:pPr>
            <a:r>
              <a:rPr lang="en-US" altLang="en-US" sz="1400" dirty="0">
                <a:latin typeface="ScalaSansLF-Regular" pitchFamily="34" charset="0"/>
              </a:rPr>
              <a:t>	</a:t>
            </a:r>
          </a:p>
        </p:txBody>
      </p:sp>
    </p:spTree>
    <p:extLst>
      <p:ext uri="{BB962C8B-B14F-4D97-AF65-F5344CB8AC3E}">
        <p14:creationId xmlns:p14="http://schemas.microsoft.com/office/powerpoint/2010/main" val="2461802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Trust</a:t>
            </a:r>
            <a:endParaRPr lang="en-US" dirty="0"/>
          </a:p>
        </p:txBody>
      </p:sp>
      <p:graphicFrame>
        <p:nvGraphicFramePr>
          <p:cNvPr id="5" name="Diagram 4"/>
          <p:cNvGraphicFramePr/>
          <p:nvPr>
            <p:extLst>
              <p:ext uri="{D42A27DB-BD31-4B8C-83A1-F6EECF244321}">
                <p14:modId xmlns:p14="http://schemas.microsoft.com/office/powerpoint/2010/main" val="2864801664"/>
              </p:ext>
            </p:extLst>
          </p:nvPr>
        </p:nvGraphicFramePr>
        <p:xfrm>
          <a:off x="887360" y="1600200"/>
          <a:ext cx="779944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4780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Self-Awareness and Trust</a:t>
            </a:r>
            <a:endParaRPr lang="en-US" dirty="0"/>
          </a:p>
        </p:txBody>
      </p:sp>
      <p:sp>
        <p:nvSpPr>
          <p:cNvPr id="3" name="Content Placeholder 2"/>
          <p:cNvSpPr>
            <a:spLocks noGrp="1"/>
          </p:cNvSpPr>
          <p:nvPr>
            <p:ph idx="1"/>
          </p:nvPr>
        </p:nvSpPr>
        <p:spPr/>
        <p:txBody>
          <a:bodyPr/>
          <a:lstStyle/>
          <a:p>
            <a:r>
              <a:rPr lang="en-US" sz="2000" dirty="0" smtClean="0"/>
              <a:t>Those who are self-aware know their strengths and limitations.</a:t>
            </a:r>
          </a:p>
          <a:p>
            <a:endParaRPr lang="en-US" sz="2000" dirty="0" smtClean="0"/>
          </a:p>
          <a:p>
            <a:r>
              <a:rPr lang="en-US" sz="2000" dirty="0" smtClean="0"/>
              <a:t>Ability to stay to their own feelings, values and vision.</a:t>
            </a:r>
          </a:p>
          <a:p>
            <a:endParaRPr lang="en-US" sz="2000" dirty="0" smtClean="0"/>
          </a:p>
          <a:p>
            <a:r>
              <a:rPr lang="en-US" sz="2000" dirty="0" smtClean="0"/>
              <a:t>Aware of areas that need improvement and make continuous improvement a priority.</a:t>
            </a:r>
          </a:p>
          <a:p>
            <a:pPr marL="0" indent="0" algn="ctr">
              <a:buNone/>
            </a:pPr>
            <a:endParaRPr lang="en-US" sz="2000" b="1" dirty="0" smtClean="0"/>
          </a:p>
          <a:p>
            <a:pPr marL="0" indent="0" algn="ctr">
              <a:buNone/>
            </a:pPr>
            <a:r>
              <a:rPr lang="en-US" sz="2400" b="1" dirty="0" smtClean="0"/>
              <a:t>Credibility</a:t>
            </a:r>
            <a:endParaRPr lang="en-US" sz="2000" b="1" dirty="0" smtClean="0"/>
          </a:p>
          <a:p>
            <a:pPr marL="0" indent="0">
              <a:buNone/>
            </a:pPr>
            <a:endParaRPr lang="en-US" sz="2000" dirty="0"/>
          </a:p>
          <a:p>
            <a:r>
              <a:rPr lang="en-US" sz="2000" dirty="0" smtClean="0"/>
              <a:t>Being credible is the extent to which others believes in our actions.</a:t>
            </a:r>
          </a:p>
          <a:p>
            <a:pPr marL="0" indent="0">
              <a:buNone/>
            </a:pPr>
            <a:r>
              <a:rPr lang="en-US" sz="2000" dirty="0" smtClean="0"/>
              <a:t> </a:t>
            </a:r>
          </a:p>
          <a:p>
            <a:r>
              <a:rPr lang="en-US" sz="2000" dirty="0" smtClean="0"/>
              <a:t>Without, being aware of your own actions, it is hard to be credible.</a:t>
            </a:r>
          </a:p>
          <a:p>
            <a:endParaRPr lang="en-US" sz="2000" dirty="0"/>
          </a:p>
          <a:p>
            <a:endParaRPr lang="en-US" sz="2000" dirty="0"/>
          </a:p>
          <a:p>
            <a:endParaRPr lang="en-US" sz="2000" dirty="0" smtClean="0"/>
          </a:p>
        </p:txBody>
      </p:sp>
    </p:spTree>
    <p:extLst>
      <p:ext uri="{BB962C8B-B14F-4D97-AF65-F5344CB8AC3E}">
        <p14:creationId xmlns:p14="http://schemas.microsoft.com/office/powerpoint/2010/main" val="2560063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Self-Management and Trust</a:t>
            </a:r>
            <a:endParaRPr lang="en-US" dirty="0"/>
          </a:p>
        </p:txBody>
      </p:sp>
      <p:sp>
        <p:nvSpPr>
          <p:cNvPr id="3" name="Content Placeholder 2"/>
          <p:cNvSpPr>
            <a:spLocks noGrp="1"/>
          </p:cNvSpPr>
          <p:nvPr>
            <p:ph idx="1"/>
          </p:nvPr>
        </p:nvSpPr>
        <p:spPr/>
        <p:txBody>
          <a:bodyPr/>
          <a:lstStyle/>
          <a:p>
            <a:r>
              <a:rPr lang="en-US" sz="2400" dirty="0" smtClean="0"/>
              <a:t>Ability to maintain self-control in stressful situations.</a:t>
            </a:r>
          </a:p>
          <a:p>
            <a:endParaRPr lang="en-US" sz="2400" dirty="0"/>
          </a:p>
          <a:p>
            <a:r>
              <a:rPr lang="en-US" sz="2400" dirty="0" smtClean="0"/>
              <a:t>Take responsibility for their actions.</a:t>
            </a:r>
          </a:p>
          <a:p>
            <a:pPr marL="0" indent="0">
              <a:buNone/>
            </a:pPr>
            <a:endParaRPr lang="en-US" sz="2400" dirty="0"/>
          </a:p>
          <a:p>
            <a:r>
              <a:rPr lang="en-US" sz="2400" dirty="0" smtClean="0"/>
              <a:t>They find ways to manage negative emotions and impulses.</a:t>
            </a:r>
          </a:p>
          <a:p>
            <a:pPr marL="0" indent="0" algn="ctr">
              <a:buNone/>
            </a:pPr>
            <a:endParaRPr lang="en-US" sz="2400" b="1" dirty="0" smtClean="0"/>
          </a:p>
          <a:p>
            <a:pPr marL="0" indent="0" algn="ctr">
              <a:buNone/>
            </a:pPr>
            <a:r>
              <a:rPr lang="en-US" sz="2400" b="1" dirty="0" smtClean="0"/>
              <a:t>Reliability</a:t>
            </a:r>
          </a:p>
          <a:p>
            <a:pPr marL="0" indent="0" algn="ctr">
              <a:buNone/>
            </a:pPr>
            <a:endParaRPr lang="en-US" sz="2400" b="1" dirty="0"/>
          </a:p>
          <a:p>
            <a:r>
              <a:rPr lang="en-US" sz="2000" dirty="0" smtClean="0"/>
              <a:t>Managing your </a:t>
            </a:r>
            <a:r>
              <a:rPr lang="en-US" sz="2000" dirty="0"/>
              <a:t>reactions allows you to understand how consistently, you are responding to others.</a:t>
            </a:r>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p:txBody>
      </p:sp>
    </p:spTree>
    <p:extLst>
      <p:ext uri="{BB962C8B-B14F-4D97-AF65-F5344CB8AC3E}">
        <p14:creationId xmlns:p14="http://schemas.microsoft.com/office/powerpoint/2010/main" val="282834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Awareness</a:t>
            </a:r>
            <a:endParaRPr lang="en-US" dirty="0"/>
          </a:p>
        </p:txBody>
      </p:sp>
      <p:sp>
        <p:nvSpPr>
          <p:cNvPr id="3" name="Content Placeholder 2"/>
          <p:cNvSpPr>
            <a:spLocks noGrp="1"/>
          </p:cNvSpPr>
          <p:nvPr>
            <p:ph idx="1"/>
          </p:nvPr>
        </p:nvSpPr>
        <p:spPr/>
        <p:txBody>
          <a:bodyPr/>
          <a:lstStyle/>
          <a:p>
            <a:r>
              <a:rPr lang="en-US" sz="2000" dirty="0" smtClean="0"/>
              <a:t>Empathy and Attention (Noticing how others react to you)</a:t>
            </a:r>
          </a:p>
          <a:p>
            <a:endParaRPr lang="en-US" sz="2000" dirty="0" smtClean="0"/>
          </a:p>
          <a:p>
            <a:r>
              <a:rPr lang="en-US" sz="2000" dirty="0" smtClean="0"/>
              <a:t>Those who are socially aware are able to read power relationships and networks. </a:t>
            </a:r>
          </a:p>
          <a:p>
            <a:pPr lvl="1"/>
            <a:r>
              <a:rPr lang="en-US" sz="2000" dirty="0" smtClean="0"/>
              <a:t>Ability helps manage conflict and avoid pitfalls.</a:t>
            </a:r>
          </a:p>
          <a:p>
            <a:pPr lvl="1"/>
            <a:endParaRPr lang="en-US" sz="2000" dirty="0"/>
          </a:p>
          <a:p>
            <a:r>
              <a:rPr lang="en-US" sz="2000" dirty="0" smtClean="0"/>
              <a:t>Relate well to people from varied backgrounds and can understand different perspective.</a:t>
            </a:r>
          </a:p>
          <a:p>
            <a:endParaRPr lang="en-US" sz="2000" dirty="0"/>
          </a:p>
          <a:p>
            <a:pPr marL="0" indent="0" algn="ctr">
              <a:buNone/>
            </a:pPr>
            <a:r>
              <a:rPr lang="en-US" sz="2400" b="1" dirty="0" smtClean="0"/>
              <a:t>Intimacy</a:t>
            </a:r>
          </a:p>
          <a:p>
            <a:pPr marL="0" indent="0" algn="ctr">
              <a:buNone/>
            </a:pPr>
            <a:endParaRPr lang="en-US" sz="2400" b="1" dirty="0" smtClean="0"/>
          </a:p>
          <a:p>
            <a:r>
              <a:rPr lang="en-US" sz="2000" dirty="0" smtClean="0"/>
              <a:t>Intimacy is developed by demonstrating empathy and also being available for others in there time of need (pay attention).</a:t>
            </a:r>
            <a:endParaRPr lang="en-US" sz="2000" dirty="0"/>
          </a:p>
          <a:p>
            <a:endParaRPr lang="en-US" sz="2000" dirty="0" smtClean="0"/>
          </a:p>
          <a:p>
            <a:endParaRPr lang="en-US" sz="2000" dirty="0"/>
          </a:p>
        </p:txBody>
      </p:sp>
    </p:spTree>
    <p:extLst>
      <p:ext uri="{BB962C8B-B14F-4D97-AF65-F5344CB8AC3E}">
        <p14:creationId xmlns:p14="http://schemas.microsoft.com/office/powerpoint/2010/main" val="1264619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Management</a:t>
            </a:r>
            <a:endParaRPr lang="en-US" dirty="0"/>
          </a:p>
        </p:txBody>
      </p:sp>
      <p:sp>
        <p:nvSpPr>
          <p:cNvPr id="3" name="Content Placeholder 2"/>
          <p:cNvSpPr>
            <a:spLocks noGrp="1"/>
          </p:cNvSpPr>
          <p:nvPr>
            <p:ph idx="1"/>
          </p:nvPr>
        </p:nvSpPr>
        <p:spPr/>
        <p:txBody>
          <a:bodyPr/>
          <a:lstStyle/>
          <a:p>
            <a:r>
              <a:rPr lang="en-US" sz="2400" dirty="0" smtClean="0"/>
              <a:t>Ability to influence</a:t>
            </a:r>
          </a:p>
          <a:p>
            <a:endParaRPr lang="en-US" sz="2400" dirty="0" smtClean="0"/>
          </a:p>
          <a:p>
            <a:r>
              <a:rPr lang="en-US" sz="2400" dirty="0" smtClean="0"/>
              <a:t>Inspirational, very useful for transformational leaders</a:t>
            </a:r>
          </a:p>
          <a:p>
            <a:endParaRPr lang="en-US" sz="2400" dirty="0" smtClean="0"/>
          </a:p>
          <a:p>
            <a:r>
              <a:rPr lang="en-US" sz="2400" dirty="0" smtClean="0"/>
              <a:t>Maximizing others potential</a:t>
            </a:r>
            <a:endParaRPr lang="en-US" sz="2400" dirty="0"/>
          </a:p>
          <a:p>
            <a:endParaRPr lang="en-US" sz="2400" dirty="0" smtClean="0"/>
          </a:p>
          <a:p>
            <a:endParaRPr lang="en-US" sz="2400" dirty="0"/>
          </a:p>
          <a:p>
            <a:pPr marL="0" indent="0" algn="ctr">
              <a:buNone/>
            </a:pPr>
            <a:r>
              <a:rPr lang="en-US" sz="2000" b="1" dirty="0" smtClean="0"/>
              <a:t>Self-Orientation</a:t>
            </a:r>
          </a:p>
          <a:p>
            <a:pPr marL="0" indent="0" algn="ctr">
              <a:buNone/>
            </a:pPr>
            <a:endParaRPr lang="en-US" sz="2000" b="1" dirty="0" smtClean="0"/>
          </a:p>
          <a:p>
            <a:r>
              <a:rPr lang="en-US" sz="2000" dirty="0" smtClean="0"/>
              <a:t>Whether or not others believe you have their best interests at heart.</a:t>
            </a:r>
          </a:p>
          <a:p>
            <a:pPr lvl="1"/>
            <a:r>
              <a:rPr lang="en-US" sz="1800" dirty="0" smtClean="0"/>
              <a:t>Are you oriented inward or outward?</a:t>
            </a:r>
          </a:p>
        </p:txBody>
      </p:sp>
    </p:spTree>
    <p:extLst>
      <p:ext uri="{BB962C8B-B14F-4D97-AF65-F5344CB8AC3E}">
        <p14:creationId xmlns:p14="http://schemas.microsoft.com/office/powerpoint/2010/main" val="40090452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Emotional Intelligent Teams</a:t>
            </a:r>
            <a:endParaRPr lang="en-US" dirty="0"/>
          </a:p>
        </p:txBody>
      </p:sp>
      <p:sp>
        <p:nvSpPr>
          <p:cNvPr id="3" name="Content Placeholder 2"/>
          <p:cNvSpPr>
            <a:spLocks noGrp="1"/>
          </p:cNvSpPr>
          <p:nvPr>
            <p:ph idx="1"/>
          </p:nvPr>
        </p:nvSpPr>
        <p:spPr>
          <a:xfrm>
            <a:off x="914400" y="1676400"/>
            <a:ext cx="7086600" cy="4530725"/>
          </a:xfrm>
        </p:spPr>
        <p:txBody>
          <a:bodyPr/>
          <a:lstStyle/>
          <a:p>
            <a:pPr marL="0" indent="0" algn="ctr">
              <a:buNone/>
            </a:pPr>
            <a:r>
              <a:rPr lang="en-US" sz="4000" b="1" i="1" dirty="0" smtClean="0"/>
              <a:t>Emotionally Intelligent Team Members </a:t>
            </a:r>
          </a:p>
          <a:p>
            <a:pPr marL="0" indent="0" algn="ctr">
              <a:buNone/>
            </a:pPr>
            <a:r>
              <a:rPr lang="en-US" sz="6000" dirty="0" smtClean="0">
                <a:sym typeface="Symbol" panose="05050102010706020507" pitchFamily="18" charset="2"/>
              </a:rPr>
              <a:t></a:t>
            </a:r>
          </a:p>
          <a:p>
            <a:pPr marL="0" indent="0" algn="ctr">
              <a:buNone/>
            </a:pPr>
            <a:r>
              <a:rPr lang="en-US" sz="4400" b="1" dirty="0" smtClean="0"/>
              <a:t>Emotionally </a:t>
            </a:r>
          </a:p>
          <a:p>
            <a:pPr marL="0" indent="0" algn="ctr">
              <a:buNone/>
            </a:pPr>
            <a:r>
              <a:rPr lang="en-US" sz="4400" b="1" dirty="0" smtClean="0"/>
              <a:t>Intelligent Team</a:t>
            </a:r>
            <a:endParaRPr lang="en-US" sz="4400" b="1" dirty="0"/>
          </a:p>
          <a:p>
            <a:pPr marL="0" indent="0" algn="ctr">
              <a:buNone/>
            </a:pPr>
            <a:endParaRPr lang="en-US" sz="7200" dirty="0" smtClean="0"/>
          </a:p>
        </p:txBody>
      </p:sp>
    </p:spTree>
    <p:extLst>
      <p:ext uri="{BB962C8B-B14F-4D97-AF65-F5344CB8AC3E}">
        <p14:creationId xmlns:p14="http://schemas.microsoft.com/office/powerpoint/2010/main" val="4113014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1905000" y="5410200"/>
            <a:ext cx="5486400" cy="566738"/>
          </a:xfrm>
        </p:spPr>
        <p:txBody>
          <a:bodyPr/>
          <a:lstStyle/>
          <a:p>
            <a:pPr algn="ctr"/>
            <a:r>
              <a:rPr lang="en-US" sz="2800" dirty="0" smtClean="0"/>
              <a:t>Building an Emotionally Intelligent and Trusting Team</a:t>
            </a:r>
            <a:endParaRPr lang="en-US" sz="2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62000"/>
            <a:ext cx="9144000" cy="4041249"/>
          </a:xfrm>
          <a:prstGeom prst="rect">
            <a:avLst/>
          </a:prstGeom>
        </p:spPr>
      </p:pic>
    </p:spTree>
    <p:extLst>
      <p:ext uri="{BB962C8B-B14F-4D97-AF65-F5344CB8AC3E}">
        <p14:creationId xmlns:p14="http://schemas.microsoft.com/office/powerpoint/2010/main" val="2161658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Explain the concept of emotional intelligence</a:t>
            </a:r>
          </a:p>
          <a:p>
            <a:pPr marL="0" indent="0">
              <a:buNone/>
            </a:pPr>
            <a:endParaRPr lang="en-US" dirty="0" smtClean="0"/>
          </a:p>
          <a:p>
            <a:r>
              <a:rPr lang="en-US" dirty="0" smtClean="0"/>
              <a:t>Components of Emotional Intelligence</a:t>
            </a:r>
          </a:p>
          <a:p>
            <a:endParaRPr lang="en-US" dirty="0" smtClean="0"/>
          </a:p>
          <a:p>
            <a:r>
              <a:rPr lang="en-US" dirty="0" smtClean="0"/>
              <a:t>Discuss how trust connects with Emotional Intelligence</a:t>
            </a:r>
          </a:p>
          <a:p>
            <a:endParaRPr lang="en-US" dirty="0" smtClean="0"/>
          </a:p>
          <a:p>
            <a:r>
              <a:rPr lang="en-US" dirty="0" smtClean="0"/>
              <a:t>Ways to improve Emotional Intelligence and Build a Trusting Team</a:t>
            </a:r>
          </a:p>
          <a:p>
            <a:endParaRPr lang="en-US" dirty="0" smtClean="0"/>
          </a:p>
          <a:p>
            <a:endParaRPr lang="en-US" dirty="0"/>
          </a:p>
        </p:txBody>
      </p:sp>
    </p:spTree>
    <p:extLst>
      <p:ext uri="{BB962C8B-B14F-4D97-AF65-F5344CB8AC3E}">
        <p14:creationId xmlns:p14="http://schemas.microsoft.com/office/powerpoint/2010/main" val="32939323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Orienting</a:t>
            </a:r>
            <a:endParaRPr lang="en-US" dirty="0"/>
          </a:p>
        </p:txBody>
      </p:sp>
      <p:sp>
        <p:nvSpPr>
          <p:cNvPr id="3" name="Content Placeholder 2"/>
          <p:cNvSpPr>
            <a:spLocks noGrp="1"/>
          </p:cNvSpPr>
          <p:nvPr>
            <p:ph idx="1"/>
          </p:nvPr>
        </p:nvSpPr>
        <p:spPr/>
        <p:txBody>
          <a:bodyPr/>
          <a:lstStyle/>
          <a:p>
            <a:r>
              <a:rPr lang="en-US" sz="2400" dirty="0" smtClean="0">
                <a:solidFill>
                  <a:schemeClr val="accent1"/>
                </a:solidFill>
              </a:rPr>
              <a:t>Walk a mile in their shoes</a:t>
            </a:r>
          </a:p>
          <a:p>
            <a:pPr lvl="1"/>
            <a:r>
              <a:rPr lang="en-US" sz="2000" dirty="0" smtClean="0"/>
              <a:t>Empathy, consider situations from other perspectives.</a:t>
            </a:r>
          </a:p>
          <a:p>
            <a:pPr lvl="1"/>
            <a:endParaRPr lang="en-US" sz="2000" dirty="0" smtClean="0"/>
          </a:p>
          <a:p>
            <a:r>
              <a:rPr lang="en-US" sz="2400" dirty="0" smtClean="0">
                <a:solidFill>
                  <a:schemeClr val="accent1"/>
                </a:solidFill>
              </a:rPr>
              <a:t>Team Bonding</a:t>
            </a:r>
          </a:p>
          <a:p>
            <a:pPr lvl="1"/>
            <a:r>
              <a:rPr lang="en-US" sz="2000" dirty="0" smtClean="0"/>
              <a:t>Take time to truly get to know your team</a:t>
            </a:r>
          </a:p>
          <a:p>
            <a:pPr lvl="2"/>
            <a:r>
              <a:rPr lang="en-US" sz="2000" dirty="0" smtClean="0"/>
              <a:t>Interests</a:t>
            </a:r>
          </a:p>
          <a:p>
            <a:pPr lvl="2"/>
            <a:r>
              <a:rPr lang="en-US" sz="2000" dirty="0" smtClean="0"/>
              <a:t>Passions</a:t>
            </a:r>
          </a:p>
          <a:p>
            <a:pPr lvl="2"/>
            <a:endParaRPr lang="en-US" sz="2000" dirty="0" smtClean="0"/>
          </a:p>
          <a:p>
            <a:r>
              <a:rPr lang="en-US" sz="2400" dirty="0" smtClean="0">
                <a:solidFill>
                  <a:schemeClr val="accent1"/>
                </a:solidFill>
              </a:rPr>
              <a:t>Mistakes and Psychological Safety</a:t>
            </a:r>
          </a:p>
          <a:p>
            <a:pPr lvl="1"/>
            <a:r>
              <a:rPr lang="en-US" sz="2000" dirty="0"/>
              <a:t>Create an environment where it is safe to be wrong or make mistakes, as long as we learn from them</a:t>
            </a:r>
            <a:r>
              <a:rPr lang="en-US" sz="2000" dirty="0" smtClean="0"/>
              <a:t>.</a:t>
            </a:r>
          </a:p>
          <a:p>
            <a:pPr lvl="1"/>
            <a:r>
              <a:rPr lang="en-US" sz="2000" dirty="0" smtClean="0"/>
              <a:t>Encourage experimentation and curiosity</a:t>
            </a:r>
            <a:endParaRPr lang="en-US" sz="2400" dirty="0" smtClean="0"/>
          </a:p>
          <a:p>
            <a:pPr lvl="2"/>
            <a:endParaRPr lang="en-US" sz="2000" dirty="0"/>
          </a:p>
          <a:p>
            <a:endParaRPr lang="en-US" sz="2400" dirty="0"/>
          </a:p>
        </p:txBody>
      </p:sp>
    </p:spTree>
    <p:extLst>
      <p:ext uri="{BB962C8B-B14F-4D97-AF65-F5344CB8AC3E}">
        <p14:creationId xmlns:p14="http://schemas.microsoft.com/office/powerpoint/2010/main" val="16808697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3" name="Content Placeholder 2"/>
          <p:cNvSpPr>
            <a:spLocks noGrp="1"/>
          </p:cNvSpPr>
          <p:nvPr>
            <p:ph idx="1"/>
          </p:nvPr>
        </p:nvSpPr>
        <p:spPr/>
        <p:txBody>
          <a:bodyPr/>
          <a:lstStyle/>
          <a:p>
            <a:r>
              <a:rPr lang="en-US" sz="2400" dirty="0" smtClean="0">
                <a:solidFill>
                  <a:schemeClr val="accent1"/>
                </a:solidFill>
              </a:rPr>
              <a:t>Emotionally Intelligent Communication</a:t>
            </a:r>
          </a:p>
          <a:p>
            <a:pPr lvl="1"/>
            <a:r>
              <a:rPr lang="en-US" sz="2400" dirty="0" smtClean="0"/>
              <a:t>Requires Reciprocity </a:t>
            </a:r>
            <a:r>
              <a:rPr lang="en-US" sz="2400" dirty="0"/>
              <a:t>– a willingness to contribute equally to the emotional component of a relationship. </a:t>
            </a:r>
            <a:endParaRPr lang="en-US" sz="2400" dirty="0" smtClean="0"/>
          </a:p>
          <a:p>
            <a:pPr lvl="2"/>
            <a:r>
              <a:rPr lang="en-US" sz="2000" dirty="0" smtClean="0"/>
              <a:t>Sharing </a:t>
            </a:r>
            <a:r>
              <a:rPr lang="en-US" sz="2000" dirty="0"/>
              <a:t>your own thoughts and feelings when appropriate, and offering the same intensity, openness, and energy to a relationship as the other person. </a:t>
            </a:r>
            <a:endParaRPr lang="en-US" sz="2000" dirty="0" smtClean="0"/>
          </a:p>
          <a:p>
            <a:pPr lvl="2"/>
            <a:endParaRPr lang="en-US" sz="2000" dirty="0"/>
          </a:p>
          <a:p>
            <a:r>
              <a:rPr lang="en-US" sz="2400" dirty="0">
                <a:solidFill>
                  <a:schemeClr val="accent1"/>
                </a:solidFill>
              </a:rPr>
              <a:t>“I” Statements</a:t>
            </a:r>
          </a:p>
          <a:p>
            <a:pPr lvl="1"/>
            <a:r>
              <a:rPr lang="en-US" sz="2400" dirty="0"/>
              <a:t>Useful to explain issues from your own perspective</a:t>
            </a:r>
            <a:r>
              <a:rPr lang="en-US" sz="2400" dirty="0" smtClean="0"/>
              <a:t>.</a:t>
            </a:r>
          </a:p>
          <a:p>
            <a:pPr lvl="1"/>
            <a:r>
              <a:rPr lang="en-US" sz="2400" dirty="0" smtClean="0"/>
              <a:t>Helps Suspend Judgement</a:t>
            </a:r>
            <a:endParaRPr lang="en-US" sz="2400" dirty="0"/>
          </a:p>
          <a:p>
            <a:pPr lvl="2"/>
            <a:endParaRPr lang="en-US" sz="2000" dirty="0"/>
          </a:p>
        </p:txBody>
      </p:sp>
    </p:spTree>
    <p:extLst>
      <p:ext uri="{BB962C8B-B14F-4D97-AF65-F5344CB8AC3E}">
        <p14:creationId xmlns:p14="http://schemas.microsoft.com/office/powerpoint/2010/main" val="2947731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Continual Emotional Learning</a:t>
            </a:r>
            <a:endParaRPr lang="en-US" dirty="0"/>
          </a:p>
        </p:txBody>
      </p:sp>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914400" y="1676400"/>
                <a:ext cx="7772400" cy="5029199"/>
              </a:xfrm>
            </p:spPr>
            <p:txBody>
              <a:bodyPr/>
              <a:lstStyle/>
              <a:p>
                <a:r>
                  <a:rPr lang="en-US" sz="2000" dirty="0" smtClean="0">
                    <a:solidFill>
                      <a:schemeClr val="accent1"/>
                    </a:solidFill>
                  </a:rPr>
                  <a:t>Emotional Intelligence </a:t>
                </a:r>
                <a14:m>
                  <m:oMath xmlns:m="http://schemas.openxmlformats.org/officeDocument/2006/math">
                    <m:r>
                      <a:rPr lang="en-US" sz="2000" i="1" smtClean="0">
                        <a:solidFill>
                          <a:schemeClr val="accent1"/>
                        </a:solidFill>
                        <a:latin typeface="Cambria Math" panose="02040503050406030204" pitchFamily="18" charset="0"/>
                        <a:ea typeface="Cambria Math" panose="02040503050406030204" pitchFamily="18" charset="0"/>
                      </a:rPr>
                      <m:t>≠</m:t>
                    </m:r>
                    <m:r>
                      <a:rPr lang="en-US" sz="2000" b="0" i="1" smtClean="0">
                        <a:solidFill>
                          <a:schemeClr val="accent1"/>
                        </a:solidFill>
                        <a:latin typeface="Cambria Math" panose="02040503050406030204" pitchFamily="18" charset="0"/>
                        <a:ea typeface="Cambria Math" panose="02040503050406030204" pitchFamily="18" charset="0"/>
                      </a:rPr>
                      <m:t> </m:t>
                    </m:r>
                  </m:oMath>
                </a14:m>
                <a:r>
                  <a:rPr lang="en-US" sz="2000" dirty="0" smtClean="0">
                    <a:solidFill>
                      <a:schemeClr val="accent1"/>
                    </a:solidFill>
                  </a:rPr>
                  <a:t>fixed trait</a:t>
                </a:r>
              </a:p>
              <a:p>
                <a:pPr lvl="1"/>
                <a:r>
                  <a:rPr lang="en-US" sz="2000" dirty="0" smtClean="0"/>
                  <a:t>Continues to develop as we learn from our experiences.</a:t>
                </a:r>
              </a:p>
              <a:p>
                <a:pPr lvl="2"/>
                <a:r>
                  <a:rPr lang="en-US" sz="1600" dirty="0" smtClean="0"/>
                  <a:t>We learn emotions </a:t>
                </a:r>
                <a:r>
                  <a:rPr lang="en-US" sz="1600" dirty="0"/>
                  <a:t>through repeated social encounters and interaction with other people. One also “picks up” the emotions of other people</a:t>
                </a:r>
                <a:r>
                  <a:rPr lang="en-US" sz="1600" dirty="0" smtClean="0"/>
                  <a:t>.</a:t>
                </a:r>
              </a:p>
              <a:p>
                <a:pPr lvl="1"/>
                <a:endParaRPr lang="en-US" sz="2000" dirty="0"/>
              </a:p>
              <a:p>
                <a:r>
                  <a:rPr lang="en-US" sz="2000" dirty="0" smtClean="0">
                    <a:solidFill>
                      <a:schemeClr val="accent1"/>
                    </a:solidFill>
                  </a:rPr>
                  <a:t>Continual work self-awareness work is important</a:t>
                </a:r>
                <a:r>
                  <a:rPr lang="en-US" sz="2000" dirty="0" smtClean="0"/>
                  <a:t>	</a:t>
                </a:r>
              </a:p>
              <a:p>
                <a:pPr lvl="1"/>
                <a:r>
                  <a:rPr lang="en-US" sz="2000" dirty="0" smtClean="0"/>
                  <a:t>You can not respond well to others appropriately if you are not self-aware.</a:t>
                </a:r>
              </a:p>
              <a:p>
                <a:pPr lvl="1"/>
                <a:r>
                  <a:rPr lang="en-US" sz="2000" dirty="0" smtClean="0"/>
                  <a:t>By being aware, you can practice alternative responses during times of stress.</a:t>
                </a:r>
              </a:p>
              <a:p>
                <a:pPr lvl="1"/>
                <a:endParaRPr lang="en-US" sz="2000" dirty="0" smtClean="0"/>
              </a:p>
              <a:p>
                <a:r>
                  <a:rPr lang="en-US" sz="2000" dirty="0" smtClean="0">
                    <a:solidFill>
                      <a:schemeClr val="accent1"/>
                    </a:solidFill>
                  </a:rPr>
                  <a:t>Gather feedback from others related to your emotions/reactions</a:t>
                </a:r>
              </a:p>
              <a:p>
                <a:pPr lvl="1"/>
                <a:r>
                  <a:rPr lang="en-US" sz="2000" dirty="0"/>
                  <a:t>Set ground rules and use them related to errant behavior</a:t>
                </a:r>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914400" y="1676400"/>
                <a:ext cx="7772400" cy="5029199"/>
              </a:xfrm>
              <a:blipFill>
                <a:blip r:embed="rId2"/>
                <a:stretch>
                  <a:fillRect l="-471" t="-485"/>
                </a:stretch>
              </a:blipFill>
            </p:spPr>
            <p:txBody>
              <a:bodyPr/>
              <a:lstStyle/>
              <a:p>
                <a:r>
                  <a:rPr lang="en-US">
                    <a:noFill/>
                  </a:rPr>
                  <a:t> </a:t>
                </a:r>
              </a:p>
            </p:txBody>
          </p:sp>
        </mc:Fallback>
      </mc:AlternateContent>
    </p:spTree>
    <p:extLst>
      <p:ext uri="{BB962C8B-B14F-4D97-AF65-F5344CB8AC3E}">
        <p14:creationId xmlns:p14="http://schemas.microsoft.com/office/powerpoint/2010/main" val="8419565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Ways to improve your emotional intelligence</a:t>
            </a:r>
          </a:p>
        </p:txBody>
      </p:sp>
      <p:sp>
        <p:nvSpPr>
          <p:cNvPr id="3" name="Content Placeholder 2"/>
          <p:cNvSpPr>
            <a:spLocks noGrp="1"/>
          </p:cNvSpPr>
          <p:nvPr>
            <p:ph idx="1"/>
          </p:nvPr>
        </p:nvSpPr>
        <p:spPr/>
        <p:txBody>
          <a:bodyPr/>
          <a:lstStyle/>
          <a:p>
            <a:r>
              <a:rPr lang="en-US" sz="2400" dirty="0"/>
              <a:t>Emotional reactions and habits are </a:t>
            </a:r>
            <a:r>
              <a:rPr lang="en-US" sz="2400" b="1" dirty="0"/>
              <a:t>very</a:t>
            </a:r>
            <a:r>
              <a:rPr lang="en-US" sz="2400" dirty="0"/>
              <a:t> strong and build over time. One must first unlearn old habits before </a:t>
            </a:r>
            <a:r>
              <a:rPr lang="en-US" sz="2400" dirty="0" smtClean="0"/>
              <a:t>they can </a:t>
            </a:r>
            <a:r>
              <a:rPr lang="en-US" sz="2400" dirty="0"/>
              <a:t>learn new ones. On the other hand, intellectual learning often includes new information, which usually does not require unlearning</a:t>
            </a:r>
            <a:r>
              <a:rPr lang="en-US" sz="2400" dirty="0" smtClean="0"/>
              <a:t>.</a:t>
            </a:r>
          </a:p>
          <a:p>
            <a:endParaRPr lang="en-US" sz="2400" dirty="0" smtClean="0"/>
          </a:p>
          <a:p>
            <a:r>
              <a:rPr lang="en-US" sz="2400" dirty="0" smtClean="0"/>
              <a:t>Successful </a:t>
            </a:r>
            <a:r>
              <a:rPr lang="en-US" sz="2400" dirty="0"/>
              <a:t>EI change requires coaching or focused follow-up. Participants must have the opportunity to practice effective and emotionally intelligent behavior with others, and they need the opportunity to reflect on new behaviors.</a:t>
            </a:r>
          </a:p>
          <a:p>
            <a:endParaRPr lang="en-US" sz="2400" dirty="0"/>
          </a:p>
          <a:p>
            <a:endParaRPr lang="en-US" sz="2400" dirty="0"/>
          </a:p>
        </p:txBody>
      </p:sp>
    </p:spTree>
    <p:extLst>
      <p:ext uri="{BB962C8B-B14F-4D97-AF65-F5344CB8AC3E}">
        <p14:creationId xmlns:p14="http://schemas.microsoft.com/office/powerpoint/2010/main" val="1893007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 Up</a:t>
            </a:r>
            <a:endParaRPr lang="en-US" dirty="0"/>
          </a:p>
        </p:txBody>
      </p:sp>
      <p:sp>
        <p:nvSpPr>
          <p:cNvPr id="3" name="Content Placeholder 2"/>
          <p:cNvSpPr>
            <a:spLocks noGrp="1"/>
          </p:cNvSpPr>
          <p:nvPr>
            <p:ph idx="1"/>
          </p:nvPr>
        </p:nvSpPr>
        <p:spPr/>
        <p:txBody>
          <a:bodyPr/>
          <a:lstStyle/>
          <a:p>
            <a:r>
              <a:rPr lang="en-US" dirty="0" smtClean="0"/>
              <a:t>Interpersonal Trust and Emotional Intelligence work hand and hand.</a:t>
            </a:r>
          </a:p>
          <a:p>
            <a:endParaRPr lang="en-US" dirty="0"/>
          </a:p>
          <a:p>
            <a:r>
              <a:rPr lang="en-US" dirty="0" smtClean="0"/>
              <a:t>We must always work on building our emotional intelligence.</a:t>
            </a:r>
          </a:p>
          <a:p>
            <a:endParaRPr lang="en-US" dirty="0"/>
          </a:p>
          <a:p>
            <a:r>
              <a:rPr lang="en-US" dirty="0" smtClean="0"/>
              <a:t>Improving Team emotional intelligence will lead to team success.</a:t>
            </a:r>
          </a:p>
        </p:txBody>
      </p:sp>
    </p:spTree>
    <p:extLst>
      <p:ext uri="{BB962C8B-B14F-4D97-AF65-F5344CB8AC3E}">
        <p14:creationId xmlns:p14="http://schemas.microsoft.com/office/powerpoint/2010/main" val="1087955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sz="4800" dirty="0" smtClean="0"/>
          </a:p>
          <a:p>
            <a:pPr marL="0" indent="0" algn="ctr">
              <a:buNone/>
            </a:pPr>
            <a:endParaRPr lang="en-US" sz="4800" dirty="0" smtClean="0"/>
          </a:p>
          <a:p>
            <a:pPr marL="0" indent="0" algn="ctr">
              <a:buNone/>
            </a:pPr>
            <a:endParaRPr lang="en-US" sz="4800" dirty="0"/>
          </a:p>
          <a:p>
            <a:pPr marL="0" indent="0" algn="ctr">
              <a:buNone/>
            </a:pPr>
            <a:endParaRPr lang="en-US" sz="4800" dirty="0" smtClean="0"/>
          </a:p>
          <a:p>
            <a:pPr marL="0" indent="0" algn="ctr">
              <a:buNone/>
            </a:pPr>
            <a:r>
              <a:rPr lang="en-US" sz="4800" dirty="0" smtClean="0"/>
              <a:t>Thank You</a:t>
            </a:r>
            <a:endParaRPr lang="en-US" sz="4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1676400"/>
            <a:ext cx="4267200" cy="3048000"/>
          </a:xfrm>
          <a:prstGeom prst="rect">
            <a:avLst/>
          </a:prstGeom>
        </p:spPr>
      </p:pic>
    </p:spTree>
    <p:extLst>
      <p:ext uri="{BB962C8B-B14F-4D97-AF65-F5344CB8AC3E}">
        <p14:creationId xmlns:p14="http://schemas.microsoft.com/office/powerpoint/2010/main" val="1861973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Wordless Telephone</a:t>
            </a:r>
            <a:endParaRPr lang="en-US" dirty="0"/>
          </a:p>
        </p:txBody>
      </p:sp>
      <p:sp>
        <p:nvSpPr>
          <p:cNvPr id="3" name="Content Placeholder 2"/>
          <p:cNvSpPr>
            <a:spLocks noGrp="1"/>
          </p:cNvSpPr>
          <p:nvPr>
            <p:ph idx="1"/>
          </p:nvPr>
        </p:nvSpPr>
        <p:spPr>
          <a:xfrm>
            <a:off x="697048" y="1676400"/>
            <a:ext cx="7989752" cy="5029200"/>
          </a:xfrm>
        </p:spPr>
        <p:txBody>
          <a:bodyPr>
            <a:noAutofit/>
          </a:bodyPr>
          <a:lstStyle/>
          <a:p>
            <a:r>
              <a:rPr lang="en-US" sz="2200" dirty="0" smtClean="0"/>
              <a:t>Form lines with everyone facing the same direction</a:t>
            </a:r>
          </a:p>
          <a:p>
            <a:pPr marL="0" indent="0">
              <a:buNone/>
            </a:pPr>
            <a:endParaRPr lang="en-US" sz="2200" dirty="0" smtClean="0"/>
          </a:p>
          <a:p>
            <a:r>
              <a:rPr lang="en-US" sz="2200" dirty="0" smtClean="0"/>
              <a:t>Have the person in the back of the line start by:</a:t>
            </a:r>
          </a:p>
          <a:p>
            <a:pPr lvl="1"/>
            <a:r>
              <a:rPr lang="en-US" sz="2000" dirty="0" smtClean="0"/>
              <a:t>Writing down an emotion</a:t>
            </a:r>
          </a:p>
          <a:p>
            <a:pPr lvl="1"/>
            <a:r>
              <a:rPr lang="en-US" sz="2000" dirty="0" smtClean="0"/>
              <a:t>Tapping the next person on the shoulder, indicating that the next person should turn around</a:t>
            </a:r>
          </a:p>
          <a:p>
            <a:pPr lvl="1"/>
            <a:r>
              <a:rPr lang="en-US" sz="2000" dirty="0" smtClean="0"/>
              <a:t>Trying to convey the emotion they wrote down non-verbally</a:t>
            </a:r>
          </a:p>
          <a:p>
            <a:pPr marL="457200" lvl="1" indent="0">
              <a:buNone/>
            </a:pPr>
            <a:endParaRPr lang="en-US" sz="2000" dirty="0" smtClean="0"/>
          </a:p>
          <a:p>
            <a:r>
              <a:rPr lang="en-US" sz="2200" dirty="0" smtClean="0"/>
              <a:t>Each person passes the emotion on, just like Telephone</a:t>
            </a:r>
          </a:p>
          <a:p>
            <a:pPr marL="0" indent="0">
              <a:buNone/>
            </a:pPr>
            <a:endParaRPr lang="en-US" sz="2200" dirty="0" smtClean="0"/>
          </a:p>
          <a:p>
            <a:r>
              <a:rPr lang="en-US" sz="2200" dirty="0" smtClean="0"/>
              <a:t>After all lines are finished, the last person will report what he/she thinks the emotion was</a:t>
            </a:r>
          </a:p>
        </p:txBody>
      </p:sp>
    </p:spTree>
    <p:extLst>
      <p:ext uri="{BB962C8B-B14F-4D97-AF65-F5344CB8AC3E}">
        <p14:creationId xmlns:p14="http://schemas.microsoft.com/office/powerpoint/2010/main" val="182591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pPr marL="0" indent="0" algn="ctr" eaLnBrk="1" fontAlgn="auto" hangingPunct="1">
              <a:spcBef>
                <a:spcPts val="0"/>
              </a:spcBef>
              <a:spcAft>
                <a:spcPts val="0"/>
              </a:spcAft>
              <a:buClrTx/>
              <a:buSzTx/>
              <a:buNone/>
              <a:defRPr/>
            </a:pPr>
            <a:r>
              <a:rPr lang="en-US" sz="2000" dirty="0"/>
              <a:t>Self awareness</a:t>
            </a:r>
          </a:p>
          <a:p>
            <a:pPr marL="171450" indent="-171450" eaLnBrk="1" fontAlgn="auto" hangingPunct="1">
              <a:spcBef>
                <a:spcPts val="0"/>
              </a:spcBef>
              <a:spcAft>
                <a:spcPts val="0"/>
              </a:spcAft>
              <a:buClrTx/>
              <a:buSzTx/>
              <a:buFont typeface="Arial" panose="020B0604020202020204" pitchFamily="34" charset="0"/>
              <a:buChar char="•"/>
              <a:defRPr/>
            </a:pPr>
            <a:r>
              <a:rPr lang="en-US" sz="2000" dirty="0"/>
              <a:t>What was easy to communicate without words? Hard?</a:t>
            </a:r>
          </a:p>
          <a:p>
            <a:pPr marL="171450" indent="-171450" eaLnBrk="1" fontAlgn="auto" hangingPunct="1">
              <a:spcBef>
                <a:spcPts val="0"/>
              </a:spcBef>
              <a:spcAft>
                <a:spcPts val="0"/>
              </a:spcAft>
              <a:buClrTx/>
              <a:buSzTx/>
              <a:buFont typeface="Arial" panose="020B0604020202020204" pitchFamily="34" charset="0"/>
              <a:buChar char="•"/>
              <a:defRPr/>
            </a:pPr>
            <a:r>
              <a:rPr lang="en-US" sz="2000" dirty="0"/>
              <a:t>What parts of your body did you use most often to help you communicate nonverbally?</a:t>
            </a:r>
          </a:p>
          <a:p>
            <a:pPr marL="171450" indent="-171450" eaLnBrk="1" fontAlgn="auto" hangingPunct="1">
              <a:spcBef>
                <a:spcPts val="0"/>
              </a:spcBef>
              <a:spcAft>
                <a:spcPts val="0"/>
              </a:spcAft>
              <a:buClrTx/>
              <a:buSzTx/>
              <a:buFont typeface="Arial" panose="020B0604020202020204" pitchFamily="34" charset="0"/>
              <a:buChar char="•"/>
              <a:defRPr/>
            </a:pPr>
            <a:r>
              <a:rPr lang="en-US" sz="2000" dirty="0"/>
              <a:t>How did you feel if everyone in the group guessed the emotion correctly?  Incorrectly?</a:t>
            </a:r>
          </a:p>
          <a:p>
            <a:pPr marL="0" indent="0" eaLnBrk="1" fontAlgn="auto" hangingPunct="1">
              <a:spcBef>
                <a:spcPts val="0"/>
              </a:spcBef>
              <a:spcAft>
                <a:spcPts val="0"/>
              </a:spcAft>
              <a:buClrTx/>
              <a:buSzTx/>
              <a:buNone/>
              <a:defRPr/>
            </a:pPr>
            <a:endParaRPr lang="en-US" sz="2000" dirty="0"/>
          </a:p>
          <a:p>
            <a:pPr marL="0" indent="0" algn="ctr" eaLnBrk="1" fontAlgn="auto" hangingPunct="1">
              <a:spcBef>
                <a:spcPts val="0"/>
              </a:spcBef>
              <a:spcAft>
                <a:spcPts val="0"/>
              </a:spcAft>
              <a:buClrTx/>
              <a:buSzTx/>
              <a:buNone/>
              <a:defRPr/>
            </a:pPr>
            <a:r>
              <a:rPr lang="en-US" sz="2000" dirty="0"/>
              <a:t>Awareness of others</a:t>
            </a:r>
          </a:p>
          <a:p>
            <a:pPr marL="171450" indent="-171450" eaLnBrk="1" fontAlgn="auto" hangingPunct="1">
              <a:spcBef>
                <a:spcPts val="0"/>
              </a:spcBef>
              <a:spcAft>
                <a:spcPts val="0"/>
              </a:spcAft>
              <a:buClrTx/>
              <a:buSzTx/>
              <a:buFont typeface="Arial" panose="020B0604020202020204" pitchFamily="34" charset="0"/>
              <a:buChar char="•"/>
              <a:defRPr/>
            </a:pPr>
            <a:r>
              <a:rPr lang="en-US" sz="2000" dirty="0"/>
              <a:t>What nonverbal cues of others helped you determine what emotion they were conveying?</a:t>
            </a:r>
          </a:p>
          <a:p>
            <a:pPr marL="171450" indent="-171450" eaLnBrk="1" fontAlgn="auto" hangingPunct="1">
              <a:spcBef>
                <a:spcPts val="0"/>
              </a:spcBef>
              <a:spcAft>
                <a:spcPts val="0"/>
              </a:spcAft>
              <a:buClrTx/>
              <a:buSzTx/>
              <a:buFont typeface="Arial" panose="020B0604020202020204" pitchFamily="34" charset="0"/>
              <a:buChar char="•"/>
              <a:defRPr/>
            </a:pPr>
            <a:r>
              <a:rPr lang="en-US" sz="2000" dirty="0"/>
              <a:t>Did you learn any ways to help you figure out what emotion the other person was conveying?</a:t>
            </a:r>
          </a:p>
          <a:p>
            <a:pPr marL="171450" indent="-171450" eaLnBrk="1" fontAlgn="auto" hangingPunct="1">
              <a:spcBef>
                <a:spcPts val="0"/>
              </a:spcBef>
              <a:spcAft>
                <a:spcPts val="0"/>
              </a:spcAft>
              <a:buClrTx/>
              <a:buSzTx/>
              <a:buFont typeface="Arial" panose="020B0604020202020204" pitchFamily="34" charset="0"/>
              <a:buChar char="•"/>
              <a:defRPr/>
            </a:pPr>
            <a:r>
              <a:rPr lang="en-US" sz="2000" dirty="0"/>
              <a:t>How did others in the group feel if everyone in the group guessed the emotion correctly?  Incorrectly?</a:t>
            </a:r>
          </a:p>
          <a:p>
            <a:endParaRPr lang="en-US" sz="2000" dirty="0"/>
          </a:p>
        </p:txBody>
      </p:sp>
    </p:spTree>
    <p:extLst>
      <p:ext uri="{BB962C8B-B14F-4D97-AF65-F5344CB8AC3E}">
        <p14:creationId xmlns:p14="http://schemas.microsoft.com/office/powerpoint/2010/main" val="548717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Emotional Intelligence</a:t>
            </a:r>
            <a:endParaRPr lang="en-US" dirty="0"/>
          </a:p>
        </p:txBody>
      </p:sp>
      <p:sp>
        <p:nvSpPr>
          <p:cNvPr id="3" name="Content Placeholder 2"/>
          <p:cNvSpPr>
            <a:spLocks noGrp="1"/>
          </p:cNvSpPr>
          <p:nvPr>
            <p:ph idx="1"/>
          </p:nvPr>
        </p:nvSpPr>
        <p:spPr>
          <a:xfrm>
            <a:off x="838200" y="1676400"/>
            <a:ext cx="7772400" cy="4530725"/>
          </a:xfrm>
        </p:spPr>
        <p:txBody>
          <a:bodyPr/>
          <a:lstStyle/>
          <a:p>
            <a:r>
              <a:rPr lang="en-US" dirty="0"/>
              <a:t>Emotional intelligence is the </a:t>
            </a:r>
            <a:r>
              <a:rPr lang="en-US" dirty="0" smtClean="0"/>
              <a:t>ability and capacity </a:t>
            </a:r>
            <a:r>
              <a:rPr lang="en-US" dirty="0"/>
              <a:t>to identify, assess, and control the emotions of oneself, of others, and of groups. </a:t>
            </a:r>
          </a:p>
          <a:p>
            <a:pPr marL="914400" lvl="2" indent="0">
              <a:buNone/>
            </a:pPr>
            <a:endParaRPr lang="en-US" sz="1800" dirty="0" smtClean="0"/>
          </a:p>
          <a:p>
            <a:pPr marL="114300" indent="0">
              <a:buNone/>
            </a:pP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3555" y="3463925"/>
            <a:ext cx="4321689" cy="2743200"/>
          </a:xfrm>
          <a:prstGeom prst="rect">
            <a:avLst/>
          </a:prstGeom>
        </p:spPr>
      </p:pic>
    </p:spTree>
    <p:extLst>
      <p:ext uri="{BB962C8B-B14F-4D97-AF65-F5344CB8AC3E}">
        <p14:creationId xmlns:p14="http://schemas.microsoft.com/office/powerpoint/2010/main" val="2943617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 we need Emotional Intelligence?</a:t>
            </a:r>
            <a:endParaRPr lang="en-US" dirty="0"/>
          </a:p>
        </p:txBody>
      </p:sp>
      <p:sp>
        <p:nvSpPr>
          <p:cNvPr id="3" name="Content Placeholder 2"/>
          <p:cNvSpPr>
            <a:spLocks noGrp="1"/>
          </p:cNvSpPr>
          <p:nvPr>
            <p:ph idx="1"/>
          </p:nvPr>
        </p:nvSpPr>
        <p:spPr>
          <a:xfrm>
            <a:off x="685800" y="1676400"/>
            <a:ext cx="8229600" cy="4876800"/>
          </a:xfrm>
        </p:spPr>
        <p:txBody>
          <a:bodyPr>
            <a:normAutofit fontScale="92500" lnSpcReduction="20000"/>
          </a:bodyPr>
          <a:lstStyle/>
          <a:p>
            <a:r>
              <a:rPr lang="en-US" sz="2400" dirty="0" smtClean="0"/>
              <a:t>“Emotions don’t have a place in the workplace”</a:t>
            </a:r>
          </a:p>
          <a:p>
            <a:endParaRPr lang="en-US" sz="2400" dirty="0" smtClean="0"/>
          </a:p>
          <a:p>
            <a:r>
              <a:rPr lang="en-US" sz="2400" dirty="0" smtClean="0"/>
              <a:t>We like to think that we are rational….</a:t>
            </a:r>
          </a:p>
          <a:p>
            <a:pPr lvl="1"/>
            <a:r>
              <a:rPr lang="en-US" sz="2200" dirty="0" smtClean="0"/>
              <a:t>Many of our decisions are based on emotions!</a:t>
            </a:r>
          </a:p>
          <a:p>
            <a:pPr lvl="1"/>
            <a:endParaRPr lang="en-US" sz="2200" dirty="0" smtClean="0"/>
          </a:p>
          <a:p>
            <a:r>
              <a:rPr lang="en-US" sz="2400" dirty="0" smtClean="0"/>
              <a:t>Linked to various important business outcomes, including</a:t>
            </a:r>
          </a:p>
          <a:p>
            <a:pPr lvl="1"/>
            <a:r>
              <a:rPr lang="en-US" sz="2000" dirty="0" smtClean="0"/>
              <a:t>Higher quality customer service</a:t>
            </a:r>
          </a:p>
          <a:p>
            <a:pPr lvl="1"/>
            <a:r>
              <a:rPr lang="en-US" sz="2000" dirty="0" smtClean="0"/>
              <a:t>Effective leadership skills</a:t>
            </a:r>
          </a:p>
          <a:p>
            <a:pPr lvl="1"/>
            <a:r>
              <a:rPr lang="en-US" sz="2000" dirty="0" smtClean="0"/>
              <a:t>Higher creativity</a:t>
            </a:r>
          </a:p>
          <a:p>
            <a:pPr lvl="1"/>
            <a:r>
              <a:rPr lang="en-US" sz="2000" dirty="0" smtClean="0"/>
              <a:t>More job satisfaction</a:t>
            </a:r>
          </a:p>
          <a:p>
            <a:pPr lvl="1"/>
            <a:r>
              <a:rPr lang="en-US" sz="2000" dirty="0" smtClean="0"/>
              <a:t>Ability to manage stress</a:t>
            </a:r>
          </a:p>
          <a:p>
            <a:pPr lvl="1"/>
            <a:r>
              <a:rPr lang="en-US" sz="2000" dirty="0" smtClean="0"/>
              <a:t>Higher self-efficacy</a:t>
            </a:r>
          </a:p>
          <a:p>
            <a:pPr lvl="1"/>
            <a:r>
              <a:rPr lang="en-US" sz="2000" dirty="0" smtClean="0"/>
              <a:t>Higher job performance</a:t>
            </a:r>
          </a:p>
          <a:p>
            <a:endParaRPr lang="en-US" sz="2400" dirty="0"/>
          </a:p>
          <a:p>
            <a:r>
              <a:rPr lang="en-US" sz="2400" dirty="0" smtClean="0"/>
              <a:t>How could emotional intelligence benefit you?</a:t>
            </a:r>
            <a:endParaRPr lang="en-US" sz="2400" dirty="0"/>
          </a:p>
        </p:txBody>
      </p:sp>
    </p:spTree>
    <p:extLst>
      <p:ext uri="{BB962C8B-B14F-4D97-AF65-F5344CB8AC3E}">
        <p14:creationId xmlns:p14="http://schemas.microsoft.com/office/powerpoint/2010/main" val="307551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 of not using Emotional Intelligence</a:t>
            </a:r>
            <a:endParaRPr lang="en-US" dirty="0"/>
          </a:p>
        </p:txBody>
      </p:sp>
      <p:sp>
        <p:nvSpPr>
          <p:cNvPr id="3" name="Content Placeholder 2"/>
          <p:cNvSpPr>
            <a:spLocks noGrp="1"/>
          </p:cNvSpPr>
          <p:nvPr>
            <p:ph idx="1"/>
          </p:nvPr>
        </p:nvSpPr>
        <p:spPr/>
        <p:txBody>
          <a:bodyPr/>
          <a:lstStyle/>
          <a:p>
            <a:r>
              <a:rPr lang="en-US" dirty="0" smtClean="0"/>
              <a:t>At the mercy of emotions that you may be barely aware of.</a:t>
            </a:r>
          </a:p>
          <a:p>
            <a:endParaRPr lang="en-US" dirty="0" smtClean="0"/>
          </a:p>
          <a:p>
            <a:r>
              <a:rPr lang="en-US" dirty="0" smtClean="0"/>
              <a:t>Hard time maintaining control of reactions.</a:t>
            </a:r>
          </a:p>
          <a:p>
            <a:endParaRPr lang="en-US" dirty="0"/>
          </a:p>
          <a:p>
            <a:r>
              <a:rPr lang="en-US" dirty="0" smtClean="0"/>
              <a:t>Difficulty gaining trust and cooperation.</a:t>
            </a:r>
          </a:p>
        </p:txBody>
      </p:sp>
    </p:spTree>
    <p:extLst>
      <p:ext uri="{BB962C8B-B14F-4D97-AF65-F5344CB8AC3E}">
        <p14:creationId xmlns:p14="http://schemas.microsoft.com/office/powerpoint/2010/main" val="2359648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a:t>
            </a:r>
            <a:endParaRPr lang="en-US" dirty="0"/>
          </a:p>
        </p:txBody>
      </p:sp>
      <p:sp>
        <p:nvSpPr>
          <p:cNvPr id="3" name="Content Placeholder 2"/>
          <p:cNvSpPr>
            <a:spLocks noGrp="1"/>
          </p:cNvSpPr>
          <p:nvPr>
            <p:ph idx="1"/>
          </p:nvPr>
        </p:nvSpPr>
        <p:spPr/>
        <p:txBody>
          <a:bodyPr/>
          <a:lstStyle/>
          <a:p>
            <a:r>
              <a:rPr lang="en-US" dirty="0" smtClean="0"/>
              <a:t>Reliance </a:t>
            </a:r>
            <a:r>
              <a:rPr lang="en-US" dirty="0"/>
              <a:t>on the integrity, strength, ability, surety, etc., of a person or thing; confidence.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3124200"/>
            <a:ext cx="4441372" cy="2590800"/>
          </a:xfrm>
          <a:prstGeom prst="rect">
            <a:avLst/>
          </a:prstGeom>
        </p:spPr>
      </p:pic>
    </p:spTree>
    <p:extLst>
      <p:ext uri="{BB962C8B-B14F-4D97-AF65-F5344CB8AC3E}">
        <p14:creationId xmlns:p14="http://schemas.microsoft.com/office/powerpoint/2010/main" val="4133196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 and Relationships</a:t>
            </a:r>
            <a:endParaRPr lang="en-US" dirty="0"/>
          </a:p>
        </p:txBody>
      </p:sp>
      <p:sp>
        <p:nvSpPr>
          <p:cNvPr id="3" name="Content Placeholder 2"/>
          <p:cNvSpPr>
            <a:spLocks noGrp="1"/>
          </p:cNvSpPr>
          <p:nvPr>
            <p:ph idx="1"/>
          </p:nvPr>
        </p:nvSpPr>
        <p:spPr/>
        <p:txBody>
          <a:bodyPr/>
          <a:lstStyle/>
          <a:p>
            <a:pPr marL="0" indent="0">
              <a:buNone/>
            </a:pPr>
            <a:endParaRPr lang="en-US" sz="3600" dirty="0"/>
          </a:p>
          <a:p>
            <a:pPr marL="0" indent="0" algn="ctr">
              <a:buNone/>
            </a:pPr>
            <a:r>
              <a:rPr lang="en-US" sz="3600" b="1" dirty="0" smtClean="0"/>
              <a:t>“A relationship without trust is like having a cell phone with no service….what do you do with a cell phone with no service?”</a:t>
            </a:r>
          </a:p>
          <a:p>
            <a:pPr marL="0" indent="0" algn="ctr">
              <a:buNone/>
            </a:pPr>
            <a:endParaRPr lang="en-US" sz="3600" b="1" dirty="0"/>
          </a:p>
          <a:p>
            <a:pPr marL="0" indent="0" algn="ctr">
              <a:buNone/>
            </a:pPr>
            <a:r>
              <a:rPr lang="en-US" sz="3600" b="1" dirty="0" smtClean="0"/>
              <a:t>PLAY GAMES!</a:t>
            </a:r>
          </a:p>
        </p:txBody>
      </p:sp>
    </p:spTree>
    <p:extLst>
      <p:ext uri="{BB962C8B-B14F-4D97-AF65-F5344CB8AC3E}">
        <p14:creationId xmlns:p14="http://schemas.microsoft.com/office/powerpoint/2010/main" val="2699557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yers">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Layers">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6813</TotalTime>
  <Words>1383</Words>
  <Application>Microsoft Office PowerPoint</Application>
  <PresentationFormat>On-screen Show (4:3)</PresentationFormat>
  <Paragraphs>237</Paragraphs>
  <Slides>25</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Cambria Math</vt:lpstr>
      <vt:lpstr>ScalaSansLF-Regular</vt:lpstr>
      <vt:lpstr>Symbol</vt:lpstr>
      <vt:lpstr>Times New Roman</vt:lpstr>
      <vt:lpstr>Trebuchet MS</vt:lpstr>
      <vt:lpstr>Wingdings</vt:lpstr>
      <vt:lpstr>Layers</vt:lpstr>
      <vt:lpstr>Emotional Intelligence &amp;  Trust</vt:lpstr>
      <vt:lpstr>Objectives</vt:lpstr>
      <vt:lpstr>Wordless Telephone</vt:lpstr>
      <vt:lpstr>Discussion Questions</vt:lpstr>
      <vt:lpstr>Emotional Intelligence</vt:lpstr>
      <vt:lpstr>Why do we need Emotional Intelligence?</vt:lpstr>
      <vt:lpstr>Risks of not using Emotional Intelligence</vt:lpstr>
      <vt:lpstr>Trust</vt:lpstr>
      <vt:lpstr>Trust and Relationships</vt:lpstr>
      <vt:lpstr>Research on Trust</vt:lpstr>
      <vt:lpstr>How Emotional Intelligence and Trust Connects</vt:lpstr>
      <vt:lpstr>Emotional Competence Framework</vt:lpstr>
      <vt:lpstr>Components of Trust</vt:lpstr>
      <vt:lpstr>Self-Awareness and Trust</vt:lpstr>
      <vt:lpstr>Self-Management and Trust</vt:lpstr>
      <vt:lpstr>Social Awareness</vt:lpstr>
      <vt:lpstr>Relationship Management</vt:lpstr>
      <vt:lpstr>Emotional Intelligent Teams</vt:lpstr>
      <vt:lpstr>Building an Emotionally Intelligent and Trusting Team</vt:lpstr>
      <vt:lpstr>Cognitive Orienting</vt:lpstr>
      <vt:lpstr>Communication</vt:lpstr>
      <vt:lpstr>Continual Emotional Learning</vt:lpstr>
      <vt:lpstr>Ways to improve your emotional intelligence</vt:lpstr>
      <vt:lpstr>Wrap Up</vt:lpstr>
      <vt:lpstr>PowerPoint Presentation</vt:lpstr>
    </vt:vector>
  </TitlesOfParts>
  <Company>UMKC Information Serivces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Jill Avey</dc:creator>
  <cp:lastModifiedBy>Sansberry, Kevin</cp:lastModifiedBy>
  <cp:revision>122</cp:revision>
  <cp:lastPrinted>2012-06-11T12:28:40Z</cp:lastPrinted>
  <dcterms:created xsi:type="dcterms:W3CDTF">2008-01-17T22:43:27Z</dcterms:created>
  <dcterms:modified xsi:type="dcterms:W3CDTF">2017-04-19T16:23:12Z</dcterms:modified>
</cp:coreProperties>
</file>