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4" r:id="rId4"/>
    <p:sldId id="267" r:id="rId5"/>
    <p:sldId id="268" r:id="rId6"/>
    <p:sldId id="260" r:id="rId7"/>
    <p:sldId id="275" r:id="rId8"/>
    <p:sldId id="277" r:id="rId9"/>
    <p:sldId id="276" r:id="rId10"/>
    <p:sldId id="265" r:id="rId11"/>
    <p:sldId id="263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883B-BF8B-4623-9385-469225941322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54ABE-CAD4-4171-9B4B-7E3875C1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5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L2P0JsAS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T-nmSdAO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 time when they were an “other” (woman in a group of men, man in a group of all women, person of color in an all-white group; a white in a group that is all people of color, travelled to a different country where they didn’t know the language) and identify 3 thought/feelings that came up for them in that setting, and share it with another participant.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54ABE-CAD4-4171-9B4B-7E3875C17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5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https://www.youtube.com/watch?v=BJL2P0JsAS4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54ABE-CAD4-4171-9B4B-7E3875C17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0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54ABE-CAD4-4171-9B4B-7E3875C176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54ABE-CAD4-4171-9B4B-7E3875C17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8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some respects, people of color may find an overt and obvious racist act easier to handle than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microaggressions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seem vague or disguised. (Solo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rzano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54ABE-CAD4-4171-9B4B-7E3875C176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video at 2:48 min. </a:t>
            </a:r>
            <a:r>
              <a:rPr lang="en-US" dirty="0" smtClean="0">
                <a:hlinkClick r:id="rId3"/>
              </a:rPr>
              <a:t>https://www.youtube.com/watch?v=AoT-nmSdAOs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54ABE-CAD4-4171-9B4B-7E3875C176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IAT measures the strength of associations between concepts (e.g., black people, gay people) and evaluations (e.g., good, bad) or stereotypes (e.g., athletic, clumsy). The main idea is that making a response is easier when closely related items share the same response key.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54ABE-CAD4-4171-9B4B-7E3875C176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6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2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3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0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351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8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4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4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89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7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9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56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7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2E36D5-DA46-412D-88E3-BE66964E4963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0902AC-6E6D-4F74-8E99-6484F79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JL2P0JsAS4" TargetMode="External"/><Relationship Id="rId3" Type="http://schemas.openxmlformats.org/officeDocument/2006/relationships/hyperlink" Target="https://www.youtube.com/watch?v=PMJI1Dw83Hc" TargetMode="External"/><Relationship Id="rId7" Type="http://schemas.openxmlformats.org/officeDocument/2006/relationships/hyperlink" Target="https://www.youtube.com/watch?v=bjzWENcW6NQ" TargetMode="External"/><Relationship Id="rId2" Type="http://schemas.openxmlformats.org/officeDocument/2006/relationships/hyperlink" Target="https://implicit.harvard.edu/implicit/faq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oT-nmSdAOs" TargetMode="External"/><Relationship Id="rId5" Type="http://schemas.openxmlformats.org/officeDocument/2006/relationships/hyperlink" Target="http://www.npr.org/2014/11/17/361804353/six-words-with-kids-im-dad-alone-thug" TargetMode="External"/><Relationship Id="rId4" Type="http://schemas.openxmlformats.org/officeDocument/2006/relationships/hyperlink" Target="http://nymag.com/scienceofus/2015/10/rudeness-in-hospitals-could-kill-patient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JI1Dw83H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pr.org/2014/11/17/361804353/six-words-with-kids-im-dad-alone-thu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Becoming Aware of </a:t>
            </a:r>
            <a:r>
              <a:rPr lang="en-US" dirty="0" err="1" smtClean="0"/>
              <a:t>Microaggressions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Fox-Linton</a:t>
            </a:r>
          </a:p>
          <a:p>
            <a:r>
              <a:rPr lang="en-US" dirty="0" smtClean="0"/>
              <a:t>University of Saint 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become aware of your implicit bias?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37" y="3298386"/>
            <a:ext cx="8238926" cy="2460792"/>
          </a:xfrm>
        </p:spPr>
      </p:pic>
      <p:sp>
        <p:nvSpPr>
          <p:cNvPr id="10" name="TextBox 9"/>
          <p:cNvSpPr txBox="1"/>
          <p:nvPr/>
        </p:nvSpPr>
        <p:spPr>
          <a:xfrm>
            <a:off x="1851546" y="2588604"/>
            <a:ext cx="786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Harvard’s Project Implicit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26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avoid acting on implicit bias?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putting yourself in situations where you can act on implicit bias. For example, remove names from resumes if you are on a search committee. </a:t>
            </a:r>
            <a:endParaRPr lang="en-US" dirty="0"/>
          </a:p>
          <a:p>
            <a:r>
              <a:rPr lang="en-US" dirty="0" smtClean="0"/>
              <a:t>Make an effort to include people you have an implicit bias toward. </a:t>
            </a:r>
          </a:p>
          <a:p>
            <a:r>
              <a:rPr lang="en-US" dirty="0" smtClean="0"/>
              <a:t>Consider how your bias is formed. Try watching movies and TV shows that show people in counter-cultural ways. </a:t>
            </a:r>
            <a:r>
              <a:rPr lang="en-US" dirty="0" smtClean="0"/>
              <a:t>(Frequently Asked Questions,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Frequently </a:t>
            </a:r>
            <a:r>
              <a:rPr lang="en-US" sz="3500" dirty="0"/>
              <a:t>Asked Questions. (2011). Project Implicit. Retrieved from </a:t>
            </a:r>
            <a:r>
              <a:rPr lang="en-US" sz="3500" u="sng" dirty="0">
                <a:hlinkClick r:id="rId2"/>
              </a:rPr>
              <a:t>https://implicit.harvard.edu/implicit/faqs.html</a:t>
            </a:r>
            <a:r>
              <a:rPr lang="en-US" sz="3500" dirty="0"/>
              <a:t> </a:t>
            </a:r>
          </a:p>
          <a:p>
            <a:pPr marL="0" indent="0">
              <a:buNone/>
            </a:pPr>
            <a:r>
              <a:rPr lang="en-US" sz="3500" dirty="0" smtClean="0"/>
              <a:t>	</a:t>
            </a:r>
            <a:r>
              <a:rPr lang="en-US" sz="3500" dirty="0" err="1" smtClean="0"/>
              <a:t>BuzzFeedVideo</a:t>
            </a:r>
            <a:r>
              <a:rPr lang="en-US" sz="3500" dirty="0"/>
              <a:t>, (2014, June 6). If Asians said the stuff white people said. Retrieved from </a:t>
            </a:r>
            <a:r>
              <a:rPr lang="en-US" sz="3500" u="sng" dirty="0">
                <a:hlinkClick r:id="rId3"/>
              </a:rPr>
              <a:t>https://www.youtube.com/watch?v=PMJI1Dw83Hc</a:t>
            </a:r>
            <a:r>
              <a:rPr lang="en-US" sz="3500" dirty="0"/>
              <a:t> </a:t>
            </a:r>
            <a:endParaRPr lang="en-US" sz="3500" dirty="0" smtClean="0"/>
          </a:p>
          <a:p>
            <a:pPr marL="0" indent="0">
              <a:buNone/>
            </a:pPr>
            <a:r>
              <a:rPr lang="en-US" sz="3500" dirty="0" smtClean="0"/>
              <a:t>	McKnight</a:t>
            </a:r>
            <a:r>
              <a:rPr lang="en-US" sz="3500" dirty="0"/>
              <a:t>, T. (2015, October 26). Rudeness in medical settings could kill patients. </a:t>
            </a:r>
            <a:r>
              <a:rPr lang="en-US" sz="3500" i="1" dirty="0"/>
              <a:t>New York Magazine</a:t>
            </a:r>
            <a:r>
              <a:rPr lang="en-US" sz="3500" dirty="0"/>
              <a:t>. Retrieved from </a:t>
            </a:r>
            <a:r>
              <a:rPr lang="en-US" sz="3500" dirty="0" smtClean="0"/>
              <a:t>	</a:t>
            </a:r>
            <a:r>
              <a:rPr lang="en-US" sz="3500" u="sng" dirty="0" smtClean="0">
                <a:hlinkClick r:id="rId4"/>
              </a:rPr>
              <a:t>http</a:t>
            </a:r>
            <a:r>
              <a:rPr lang="en-US" sz="3500" u="sng" dirty="0">
                <a:hlinkClick r:id="rId4"/>
              </a:rPr>
              <a:t>://</a:t>
            </a:r>
            <a:r>
              <a:rPr lang="en-US" sz="3500" u="sng" dirty="0" smtClean="0">
                <a:hlinkClick r:id="rId4"/>
              </a:rPr>
              <a:t>nymag.com/scienceofus/2015/10/rudeness-in-hospitals-could-kill-patients.html</a:t>
            </a:r>
            <a:r>
              <a:rPr lang="en-US" sz="3500" dirty="0" smtClean="0"/>
              <a:t> 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NPR </a:t>
            </a:r>
            <a:r>
              <a:rPr lang="en-US" sz="3500" dirty="0"/>
              <a:t>Staff, (2014, November 17).  Six words: ‘With kids, I’m dad. Alone, thug.’ </a:t>
            </a:r>
            <a:r>
              <a:rPr lang="en-US" sz="3500" i="1" dirty="0"/>
              <a:t>National Public Radio</a:t>
            </a:r>
            <a:r>
              <a:rPr lang="en-US" sz="3500" dirty="0"/>
              <a:t>. Retrieved from </a:t>
            </a:r>
            <a:r>
              <a:rPr lang="en-US" sz="3500" dirty="0" smtClean="0"/>
              <a:t>	</a:t>
            </a:r>
            <a:r>
              <a:rPr lang="en-US" sz="3500" u="sng" dirty="0" smtClean="0">
                <a:hlinkClick r:id="rId5"/>
              </a:rPr>
              <a:t>http</a:t>
            </a:r>
            <a:r>
              <a:rPr lang="en-US" sz="3500" u="sng" dirty="0">
                <a:hlinkClick r:id="rId5"/>
              </a:rPr>
              <a:t>://www.npr.org/2014/11/17/361804353/six-words-with-kids-im-dad-alone-thug</a:t>
            </a:r>
            <a:r>
              <a:rPr lang="en-US" sz="3500" dirty="0"/>
              <a:t> </a:t>
            </a:r>
          </a:p>
          <a:p>
            <a:pPr marL="0" indent="0">
              <a:buNone/>
            </a:pPr>
            <a:r>
              <a:rPr lang="en-US" sz="3500" dirty="0" smtClean="0"/>
              <a:t>	</a:t>
            </a:r>
            <a:r>
              <a:rPr lang="en-US" sz="3500" dirty="0" err="1" smtClean="0"/>
              <a:t>Porath</a:t>
            </a:r>
            <a:r>
              <a:rPr lang="en-US" sz="3500" dirty="0"/>
              <a:t>, C. (2016, May 24). How incivility shuts down our brains at work. </a:t>
            </a:r>
            <a:r>
              <a:rPr lang="en-US" sz="3500" i="1" dirty="0"/>
              <a:t>Re: Work with Google</a:t>
            </a:r>
            <a:r>
              <a:rPr lang="en-US" sz="3500" dirty="0"/>
              <a:t>. Retrieved from </a:t>
            </a:r>
            <a:r>
              <a:rPr lang="en-US" sz="3500" u="sng" dirty="0" smtClean="0">
                <a:hlinkClick r:id="rId6"/>
              </a:rPr>
              <a:t>https</a:t>
            </a:r>
            <a:r>
              <a:rPr lang="en-US" sz="3500" u="sng" dirty="0">
                <a:hlinkClick r:id="rId6"/>
              </a:rPr>
              <a:t>://www.youtube.com/watch?v=AoT-nmSdAOs</a:t>
            </a:r>
            <a:r>
              <a:rPr lang="en-US" sz="3500" dirty="0"/>
              <a:t> </a:t>
            </a:r>
          </a:p>
          <a:p>
            <a:pPr marL="457200" lvl="1" indent="0">
              <a:buNone/>
            </a:pPr>
            <a:r>
              <a:rPr lang="en-US" sz="3500" dirty="0" smtClean="0"/>
              <a:t>Quartz. (2016, Sept. 21). What is the definition of </a:t>
            </a:r>
            <a:r>
              <a:rPr lang="en-US" sz="3500" dirty="0" err="1" smtClean="0"/>
              <a:t>microaggression</a:t>
            </a:r>
            <a:r>
              <a:rPr lang="en-US" sz="3500" dirty="0" smtClean="0"/>
              <a:t>? Quartz. Retrieved from </a:t>
            </a:r>
            <a:r>
              <a:rPr lang="en-US" sz="3500" u="sng" dirty="0" smtClean="0">
                <a:hlinkClick r:id="rId7"/>
              </a:rPr>
              <a:t>https://www.youtube.com/watch?v=bjzWENcW6NQ</a:t>
            </a:r>
            <a:r>
              <a:rPr lang="en-US" sz="3500" dirty="0" smtClean="0"/>
              <a:t> </a:t>
            </a:r>
          </a:p>
          <a:p>
            <a:pPr marL="0" indent="0">
              <a:buNone/>
            </a:pPr>
            <a:r>
              <a:rPr lang="en-US" sz="3500" dirty="0" smtClean="0"/>
              <a:t>	Sue </a:t>
            </a:r>
            <a:r>
              <a:rPr lang="en-US" sz="3500" dirty="0"/>
              <a:t>D.W..; </a:t>
            </a:r>
            <a:r>
              <a:rPr lang="en-US" sz="3500" dirty="0" err="1"/>
              <a:t>Capodilupo</a:t>
            </a:r>
            <a:r>
              <a:rPr lang="en-US" sz="3500" dirty="0"/>
              <a:t>, C.; Torino, G.; </a:t>
            </a:r>
            <a:r>
              <a:rPr lang="en-US" sz="3500" dirty="0" err="1"/>
              <a:t>Bucceri</a:t>
            </a:r>
            <a:r>
              <a:rPr lang="en-US" sz="3500" dirty="0"/>
              <a:t>, J.; Holder, Aisha, M.B.; Nadal, K.; &amp; </a:t>
            </a:r>
            <a:r>
              <a:rPr lang="en-US" sz="3500" dirty="0" err="1"/>
              <a:t>Esquilin</a:t>
            </a:r>
            <a:r>
              <a:rPr lang="en-US" sz="3500" dirty="0"/>
              <a:t>, M.  (2007). Racial </a:t>
            </a:r>
            <a:r>
              <a:rPr lang="en-US" sz="3500" dirty="0" err="1"/>
              <a:t>microaggressions</a:t>
            </a:r>
            <a:r>
              <a:rPr lang="en-US" sz="3500" dirty="0"/>
              <a:t> in everyday life</a:t>
            </a:r>
            <a:r>
              <a:rPr lang="en-US" sz="3500"/>
              <a:t>: </a:t>
            </a:r>
            <a:r>
              <a:rPr lang="en-US" sz="3500" smtClean="0"/>
              <a:t>implications </a:t>
            </a:r>
            <a:r>
              <a:rPr lang="en-US" sz="3500"/>
              <a:t>for </a:t>
            </a:r>
            <a:r>
              <a:rPr lang="en-US" sz="3500" smtClean="0"/>
              <a:t>	clinical </a:t>
            </a:r>
            <a:r>
              <a:rPr lang="en-US" sz="3500" dirty="0"/>
              <a:t>practice. </a:t>
            </a:r>
            <a:r>
              <a:rPr lang="en-US" sz="3500" i="1" dirty="0"/>
              <a:t>American Psychologist</a:t>
            </a:r>
            <a:r>
              <a:rPr lang="en-US" sz="3500" dirty="0"/>
              <a:t>, </a:t>
            </a:r>
            <a:r>
              <a:rPr lang="en-US" sz="3500" i="1" dirty="0"/>
              <a:t>62</a:t>
            </a:r>
            <a:r>
              <a:rPr lang="en-US" sz="3500" dirty="0"/>
              <a:t>(4), 271-285.</a:t>
            </a:r>
          </a:p>
          <a:p>
            <a:pPr marL="0" indent="0">
              <a:buNone/>
            </a:pPr>
            <a:r>
              <a:rPr lang="en-US" sz="3500" dirty="0" smtClean="0"/>
              <a:t>	Sue</a:t>
            </a:r>
            <a:r>
              <a:rPr lang="en-US" sz="3500" dirty="0"/>
              <a:t>, D.W.  (2010, October 4). </a:t>
            </a:r>
            <a:r>
              <a:rPr lang="en-US" sz="3500" dirty="0" err="1"/>
              <a:t>Microaggressions</a:t>
            </a:r>
            <a:r>
              <a:rPr lang="en-US" sz="3500" dirty="0"/>
              <a:t> in everyday life.  Wiley. Retrieved from </a:t>
            </a:r>
            <a:r>
              <a:rPr lang="en-US" sz="3500" u="sng" dirty="0">
                <a:hlinkClick r:id="rId8"/>
              </a:rPr>
              <a:t>https://www.youtube.com/watch?v=BJL2P0JsAS4</a:t>
            </a:r>
            <a:r>
              <a:rPr lang="en-US" sz="3500" dirty="0"/>
              <a:t> </a:t>
            </a:r>
          </a:p>
          <a:p>
            <a:pPr marL="0" indent="0">
              <a:buNone/>
            </a:pPr>
            <a:r>
              <a:rPr lang="en-US" sz="3500" dirty="0" smtClean="0"/>
              <a:t>	Sue</a:t>
            </a:r>
            <a:r>
              <a:rPr lang="en-US" sz="3500" dirty="0"/>
              <a:t>, D.W. (2010). </a:t>
            </a:r>
            <a:r>
              <a:rPr lang="en-US" sz="3500" dirty="0" err="1"/>
              <a:t>Microaggressions</a:t>
            </a:r>
            <a:r>
              <a:rPr lang="en-US" sz="3500" dirty="0"/>
              <a:t> in everyday life: race, gender and sexual orientation. John Wiley &amp; Sons: Hoboken, N.J.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</a:t>
            </a:r>
            <a:r>
              <a:rPr lang="en-US" dirty="0" err="1" smtClean="0"/>
              <a:t>Microaggressions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15" y="2482867"/>
            <a:ext cx="8893627" cy="2991553"/>
          </a:xfrm>
        </p:spPr>
      </p:pic>
      <p:sp>
        <p:nvSpPr>
          <p:cNvPr id="3" name="TextBox 2"/>
          <p:cNvSpPr txBox="1"/>
          <p:nvPr/>
        </p:nvSpPr>
        <p:spPr>
          <a:xfrm>
            <a:off x="7944593" y="5474420"/>
            <a:ext cx="27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(Quartz 2016)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</a:t>
            </a:r>
            <a:r>
              <a:rPr lang="en-US" dirty="0" err="1" smtClean="0"/>
              <a:t>microaggressions</a:t>
            </a:r>
            <a:r>
              <a:rPr lang="en-US" dirty="0" smtClean="0"/>
              <a:t> include?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200540"/>
            <a:ext cx="4718050" cy="2030133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Environmental </a:t>
            </a:r>
            <a:r>
              <a:rPr lang="en-US" dirty="0" err="1" smtClean="0"/>
              <a:t>microaggressions</a:t>
            </a:r>
            <a:r>
              <a:rPr lang="en-US" dirty="0" smtClean="0"/>
              <a:t> send the message: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 don’t belong.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 won’t succeed</a:t>
            </a:r>
            <a:r>
              <a:rPr lang="en-US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 are an outsider.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 don’t exist.</a:t>
            </a:r>
          </a:p>
          <a:p>
            <a:pPr marL="457200" lvl="1" indent="0" algn="r">
              <a:buNone/>
            </a:pPr>
            <a:r>
              <a:rPr lang="en-US" dirty="0" smtClean="0"/>
              <a:t>	(Sue et al., </a:t>
            </a:r>
            <a:r>
              <a:rPr lang="en-US" dirty="0" smtClean="0"/>
              <a:t>p. 277, 2007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</a:t>
            </a:r>
            <a:r>
              <a:rPr lang="en-US" dirty="0" err="1" smtClean="0"/>
              <a:t>Microaggressions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2" y="2782623"/>
            <a:ext cx="3788966" cy="252597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82" y="2782623"/>
            <a:ext cx="4912268" cy="2525977"/>
          </a:xfrm>
        </p:spPr>
      </p:pic>
    </p:spTree>
    <p:extLst>
      <p:ext uri="{BB962C8B-B14F-4D97-AF65-F5344CB8AC3E}">
        <p14:creationId xmlns:p14="http://schemas.microsoft.com/office/powerpoint/2010/main" val="40802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</a:t>
            </a:r>
            <a:r>
              <a:rPr lang="en-US" dirty="0" err="1" smtClean="0"/>
              <a:t>Microaggressions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2" y="2762760"/>
            <a:ext cx="4528816" cy="234264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57772"/>
            <a:ext cx="4718050" cy="2625428"/>
          </a:xfrm>
        </p:spPr>
      </p:pic>
    </p:spTree>
    <p:extLst>
      <p:ext uri="{BB962C8B-B14F-4D97-AF65-F5344CB8AC3E}">
        <p14:creationId xmlns:p14="http://schemas.microsoft.com/office/powerpoint/2010/main" val="3085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the categories of </a:t>
            </a:r>
            <a:r>
              <a:rPr lang="en-US" dirty="0" err="1" smtClean="0"/>
              <a:t>microaggressions</a:t>
            </a:r>
            <a:r>
              <a:rPr lang="en-US" dirty="0" smtClean="0"/>
              <a:t> in your chart and note the ones you hear in the videos.</a:t>
            </a:r>
          </a:p>
          <a:p>
            <a:r>
              <a:rPr lang="en-US" dirty="0">
                <a:hlinkClick r:id="rId3"/>
              </a:rPr>
              <a:t>https://www.youtube.com/watch?v=PMJI1Dw83Hc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www.npr.org/2014/11/17/361804353/six-words-with-kids-im-dad-alone-thug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/>
              <a:t>microaggressions</a:t>
            </a:r>
            <a:r>
              <a:rPr lang="en-US" dirty="0" smtClean="0"/>
              <a:t> stressful?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793374"/>
              </p:ext>
            </p:extLst>
          </p:nvPr>
        </p:nvGraphicFramePr>
        <p:xfrm>
          <a:off x="1295400" y="2557463"/>
          <a:ext cx="9601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stressful events</a:t>
                      </a:r>
                      <a:r>
                        <a:rPr lang="en-US" baseline="0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stressful events: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Stem from an unclear 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Stem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rom</a:t>
                      </a:r>
                      <a:r>
                        <a:rPr lang="en-US" baseline="0" dirty="0" smtClean="0"/>
                        <a:t> an obvious cause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 frequent</a:t>
                      </a:r>
                      <a:r>
                        <a:rPr lang="en-US" baseline="0" dirty="0" smtClean="0"/>
                        <a:t> or continual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 one-time</a:t>
                      </a:r>
                      <a:r>
                        <a:rPr lang="en-US" baseline="0" dirty="0" smtClean="0"/>
                        <a:t> or with a designated end 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Affect</a:t>
                      </a:r>
                      <a:r>
                        <a:rPr lang="en-US" baseline="0" dirty="0" smtClean="0"/>
                        <a:t> many aspects of life, such as work, school and social interactions.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</a:t>
                      </a:r>
                      <a:r>
                        <a:rPr lang="en-US" baseline="0" dirty="0" smtClean="0"/>
                        <a:t> fewer areas of one’s life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83927" y="4261882"/>
            <a:ext cx="441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</a:t>
            </a:r>
            <a:r>
              <a:rPr lang="en-US" dirty="0" smtClean="0"/>
              <a:t>Sue, p. 96, </a:t>
            </a:r>
            <a:r>
              <a:rPr lang="en-US" dirty="0" smtClean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94007"/>
            <a:ext cx="9601196" cy="1303867"/>
          </a:xfrm>
        </p:spPr>
        <p:txBody>
          <a:bodyPr/>
          <a:lstStyle/>
          <a:p>
            <a:r>
              <a:rPr lang="en-US" dirty="0" smtClean="0"/>
              <a:t>Cognitive effect of </a:t>
            </a:r>
            <a:r>
              <a:rPr lang="en-US" dirty="0" err="1" smtClean="0"/>
              <a:t>microaggressions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immediate reaction might be a series of questions: Did what I think happened, really happen? Was this a deliberate act or an unintentional slight? How should I respond? Sit and stew on it or confront the person? If I bring the topic up, how do I prove it? Is it really worth the effort? Should I just drop the matter?” (Sue et al</a:t>
            </a:r>
            <a:r>
              <a:rPr lang="en-US" dirty="0" smtClean="0"/>
              <a:t>., p. 279, </a:t>
            </a:r>
            <a:r>
              <a:rPr lang="en-US" dirty="0"/>
              <a:t>2007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a study, medical teams who received rude comments made errors such as asking for the wrong medication, mixing the wrong medication and performing medical procedures incorrectly </a:t>
            </a:r>
            <a:r>
              <a:rPr lang="en-US" dirty="0" smtClean="0"/>
              <a:t>(McKnight, 2015)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5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experience a </a:t>
            </a:r>
            <a:r>
              <a:rPr lang="en-US" dirty="0" err="1" smtClean="0"/>
              <a:t>microaggression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with other people who have similar experiences. </a:t>
            </a:r>
          </a:p>
          <a:p>
            <a:r>
              <a:rPr lang="en-US" dirty="0" smtClean="0"/>
              <a:t>Shift the blame from yourself to the other person. </a:t>
            </a:r>
          </a:p>
          <a:p>
            <a:r>
              <a:rPr lang="en-US" dirty="0" smtClean="0"/>
              <a:t>Try to separate the person from his or her beliefs.</a:t>
            </a:r>
          </a:p>
          <a:p>
            <a:pPr marL="457200" lvl="1" indent="0">
              <a:buNone/>
            </a:pPr>
            <a:r>
              <a:rPr lang="en-US" dirty="0" smtClean="0"/>
              <a:t>								</a:t>
            </a:r>
            <a:r>
              <a:rPr lang="en-US" dirty="0" smtClean="0"/>
              <a:t>(Sue, p. 74-77, 2010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69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1438</TotalTime>
  <Words>574</Words>
  <Application>Microsoft Office PowerPoint</Application>
  <PresentationFormat>Widescreen</PresentationFormat>
  <Paragraphs>67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Becoming Aware of Microaggressions</vt:lpstr>
      <vt:lpstr>Classification of Microaggressions</vt:lpstr>
      <vt:lpstr>What do microaggressions include?</vt:lpstr>
      <vt:lpstr>Environmental Microaggressions</vt:lpstr>
      <vt:lpstr>Environmental Microaggressions</vt:lpstr>
      <vt:lpstr>Activity</vt:lpstr>
      <vt:lpstr>Why are microaggressions stressful?</vt:lpstr>
      <vt:lpstr>Cognitive effect of microaggressions</vt:lpstr>
      <vt:lpstr>If you experience a microaggression</vt:lpstr>
      <vt:lpstr>How can you become aware of your implicit bias?</vt:lpstr>
      <vt:lpstr>How can you avoid acting on implicit bias?</vt:lpstr>
      <vt:lpstr>References</vt:lpstr>
    </vt:vector>
  </TitlesOfParts>
  <Company>USM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Fox-Linton, Sarah</dc:creator>
  <cp:lastModifiedBy>Fox-Linton, Sarah</cp:lastModifiedBy>
  <cp:revision>140</cp:revision>
  <dcterms:created xsi:type="dcterms:W3CDTF">2017-03-20T23:48:02Z</dcterms:created>
  <dcterms:modified xsi:type="dcterms:W3CDTF">2017-05-15T20:42:40Z</dcterms:modified>
</cp:coreProperties>
</file>