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3" r:id="rId8"/>
    <p:sldId id="267" r:id="rId9"/>
    <p:sldId id="268" r:id="rId10"/>
    <p:sldId id="269" r:id="rId11"/>
    <p:sldId id="274" r:id="rId12"/>
    <p:sldId id="270" r:id="rId13"/>
    <p:sldId id="271" r:id="rId14"/>
    <p:sldId id="272" r:id="rId15"/>
    <p:sldId id="273" r:id="rId1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12B0C-B06C-4C2A-888C-3D369B41D9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E77B76-C21A-4095-B938-A972D3BE686C}">
      <dgm:prSet/>
      <dgm:spPr/>
      <dgm:t>
        <a:bodyPr/>
        <a:lstStyle/>
        <a:p>
          <a:pPr rtl="0"/>
          <a:r>
            <a:rPr lang="en-US" dirty="0" smtClean="0"/>
            <a:t>Empowerment</a:t>
          </a:r>
          <a:endParaRPr lang="en-US" dirty="0"/>
        </a:p>
      </dgm:t>
    </dgm:pt>
    <dgm:pt modelId="{D2C69905-A325-4998-8795-37008A51CB06}" type="parTrans" cxnId="{588BCA4C-84C7-4479-ADAC-19A149F4A2E8}">
      <dgm:prSet/>
      <dgm:spPr/>
      <dgm:t>
        <a:bodyPr/>
        <a:lstStyle/>
        <a:p>
          <a:endParaRPr lang="en-US"/>
        </a:p>
      </dgm:t>
    </dgm:pt>
    <dgm:pt modelId="{6F9A30D7-46BF-4DDC-BB2C-00CF8BF637D8}" type="sibTrans" cxnId="{588BCA4C-84C7-4479-ADAC-19A149F4A2E8}">
      <dgm:prSet/>
      <dgm:spPr/>
      <dgm:t>
        <a:bodyPr/>
        <a:lstStyle/>
        <a:p>
          <a:endParaRPr lang="en-US"/>
        </a:p>
      </dgm:t>
    </dgm:pt>
    <dgm:pt modelId="{88330CDC-301D-4DD6-BB0C-F86EDDF9B7C1}">
      <dgm:prSet/>
      <dgm:spPr/>
      <dgm:t>
        <a:bodyPr/>
        <a:lstStyle/>
        <a:p>
          <a:pPr rtl="0"/>
          <a:r>
            <a:rPr lang="en-US" smtClean="0"/>
            <a:t>Credibility</a:t>
          </a:r>
          <a:endParaRPr lang="en-US"/>
        </a:p>
      </dgm:t>
    </dgm:pt>
    <dgm:pt modelId="{FC306BCF-1204-4BEA-AD67-04606BF4C719}" type="parTrans" cxnId="{43BC8C32-7CCE-418D-9B79-DA07DB4E447F}">
      <dgm:prSet/>
      <dgm:spPr/>
      <dgm:t>
        <a:bodyPr/>
        <a:lstStyle/>
        <a:p>
          <a:endParaRPr lang="en-US"/>
        </a:p>
      </dgm:t>
    </dgm:pt>
    <dgm:pt modelId="{26FFD518-F1C2-4C09-92EE-9F295560BD12}" type="sibTrans" cxnId="{43BC8C32-7CCE-418D-9B79-DA07DB4E447F}">
      <dgm:prSet/>
      <dgm:spPr/>
      <dgm:t>
        <a:bodyPr/>
        <a:lstStyle/>
        <a:p>
          <a:endParaRPr lang="en-US"/>
        </a:p>
      </dgm:t>
    </dgm:pt>
    <dgm:pt modelId="{3598DD2C-54D1-4A6A-BB5A-8A44D9512E85}">
      <dgm:prSet/>
      <dgm:spPr/>
      <dgm:t>
        <a:bodyPr/>
        <a:lstStyle/>
        <a:p>
          <a:pPr rtl="0"/>
          <a:r>
            <a:rPr lang="en-US" smtClean="0"/>
            <a:t>Communication</a:t>
          </a:r>
          <a:endParaRPr lang="en-US"/>
        </a:p>
      </dgm:t>
    </dgm:pt>
    <dgm:pt modelId="{1C4FEC93-BFDB-4AC2-9BB6-61A5ABA40C4B}" type="parTrans" cxnId="{457AD70F-2F44-4CE7-BC0D-E05D75940141}">
      <dgm:prSet/>
      <dgm:spPr/>
      <dgm:t>
        <a:bodyPr/>
        <a:lstStyle/>
        <a:p>
          <a:endParaRPr lang="en-US"/>
        </a:p>
      </dgm:t>
    </dgm:pt>
    <dgm:pt modelId="{61E244C0-E0D2-445F-BAAA-92FEA0FE498C}" type="sibTrans" cxnId="{457AD70F-2F44-4CE7-BC0D-E05D75940141}">
      <dgm:prSet/>
      <dgm:spPr/>
      <dgm:t>
        <a:bodyPr/>
        <a:lstStyle/>
        <a:p>
          <a:endParaRPr lang="en-US"/>
        </a:p>
      </dgm:t>
    </dgm:pt>
    <dgm:pt modelId="{78E4883B-39D8-4A0B-B121-C45EAB320D63}" type="pres">
      <dgm:prSet presAssocID="{17012B0C-B06C-4C2A-888C-3D369B41D95E}" presName="compositeShape" presStyleCnt="0">
        <dgm:presLayoutVars>
          <dgm:chMax val="7"/>
          <dgm:dir/>
          <dgm:resizeHandles val="exact"/>
        </dgm:presLayoutVars>
      </dgm:prSet>
      <dgm:spPr/>
    </dgm:pt>
    <dgm:pt modelId="{588752AE-86BF-4464-AADA-CCAEB84210BB}" type="pres">
      <dgm:prSet presAssocID="{97E77B76-C21A-4095-B938-A972D3BE686C}" presName="circ1" presStyleLbl="vennNode1" presStyleIdx="0" presStyleCnt="3"/>
      <dgm:spPr/>
    </dgm:pt>
    <dgm:pt modelId="{4C58B737-E64C-43BD-B1DE-F7634F4B5A93}" type="pres">
      <dgm:prSet presAssocID="{97E77B76-C21A-4095-B938-A972D3BE68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042D1E-C0E8-46A7-A473-84835C764533}" type="pres">
      <dgm:prSet presAssocID="{88330CDC-301D-4DD6-BB0C-F86EDDF9B7C1}" presName="circ2" presStyleLbl="vennNode1" presStyleIdx="1" presStyleCnt="3"/>
      <dgm:spPr/>
    </dgm:pt>
    <dgm:pt modelId="{4F8894EF-1CBA-40C6-A8D4-4F7A42A990F2}" type="pres">
      <dgm:prSet presAssocID="{88330CDC-301D-4DD6-BB0C-F86EDDF9B7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DF9289-4A3B-4350-BDB0-737730AAAE4C}" type="pres">
      <dgm:prSet presAssocID="{3598DD2C-54D1-4A6A-BB5A-8A44D9512E85}" presName="circ3" presStyleLbl="vennNode1" presStyleIdx="2" presStyleCnt="3"/>
      <dgm:spPr/>
    </dgm:pt>
    <dgm:pt modelId="{5338A56F-4C1B-436E-A2F8-77CA2838646F}" type="pres">
      <dgm:prSet presAssocID="{3598DD2C-54D1-4A6A-BB5A-8A44D9512E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57AD70F-2F44-4CE7-BC0D-E05D75940141}" srcId="{17012B0C-B06C-4C2A-888C-3D369B41D95E}" destId="{3598DD2C-54D1-4A6A-BB5A-8A44D9512E85}" srcOrd="2" destOrd="0" parTransId="{1C4FEC93-BFDB-4AC2-9BB6-61A5ABA40C4B}" sibTransId="{61E244C0-E0D2-445F-BAAA-92FEA0FE498C}"/>
    <dgm:cxn modelId="{B744A693-CE59-4C49-BD87-39FFCF4A1DB2}" type="presOf" srcId="{97E77B76-C21A-4095-B938-A972D3BE686C}" destId="{4C58B737-E64C-43BD-B1DE-F7634F4B5A93}" srcOrd="1" destOrd="0" presId="urn:microsoft.com/office/officeart/2005/8/layout/venn1"/>
    <dgm:cxn modelId="{588BCA4C-84C7-4479-ADAC-19A149F4A2E8}" srcId="{17012B0C-B06C-4C2A-888C-3D369B41D95E}" destId="{97E77B76-C21A-4095-B938-A972D3BE686C}" srcOrd="0" destOrd="0" parTransId="{D2C69905-A325-4998-8795-37008A51CB06}" sibTransId="{6F9A30D7-46BF-4DDC-BB2C-00CF8BF637D8}"/>
    <dgm:cxn modelId="{F2549D94-FF33-4C8F-AFC7-B8B77A048460}" type="presOf" srcId="{88330CDC-301D-4DD6-BB0C-F86EDDF9B7C1}" destId="{4F8894EF-1CBA-40C6-A8D4-4F7A42A990F2}" srcOrd="1" destOrd="0" presId="urn:microsoft.com/office/officeart/2005/8/layout/venn1"/>
    <dgm:cxn modelId="{41675358-B446-4B27-A102-5ACFC8018241}" type="presOf" srcId="{88330CDC-301D-4DD6-BB0C-F86EDDF9B7C1}" destId="{30042D1E-C0E8-46A7-A473-84835C764533}" srcOrd="0" destOrd="0" presId="urn:microsoft.com/office/officeart/2005/8/layout/venn1"/>
    <dgm:cxn modelId="{1C41228E-44EC-441B-94E1-8F8DA1D8D769}" type="presOf" srcId="{3598DD2C-54D1-4A6A-BB5A-8A44D9512E85}" destId="{29DF9289-4A3B-4350-BDB0-737730AAAE4C}" srcOrd="0" destOrd="0" presId="urn:microsoft.com/office/officeart/2005/8/layout/venn1"/>
    <dgm:cxn modelId="{095F6414-6EBB-4BF4-B413-46EE7D407067}" type="presOf" srcId="{17012B0C-B06C-4C2A-888C-3D369B41D95E}" destId="{78E4883B-39D8-4A0B-B121-C45EAB320D63}" srcOrd="0" destOrd="0" presId="urn:microsoft.com/office/officeart/2005/8/layout/venn1"/>
    <dgm:cxn modelId="{51310615-E862-4451-9BA5-9F76BDE20DDF}" type="presOf" srcId="{3598DD2C-54D1-4A6A-BB5A-8A44D9512E85}" destId="{5338A56F-4C1B-436E-A2F8-77CA2838646F}" srcOrd="1" destOrd="0" presId="urn:microsoft.com/office/officeart/2005/8/layout/venn1"/>
    <dgm:cxn modelId="{9556B38B-559B-4669-A24F-19BD1B27CB7E}" type="presOf" srcId="{97E77B76-C21A-4095-B938-A972D3BE686C}" destId="{588752AE-86BF-4464-AADA-CCAEB84210BB}" srcOrd="0" destOrd="0" presId="urn:microsoft.com/office/officeart/2005/8/layout/venn1"/>
    <dgm:cxn modelId="{43BC8C32-7CCE-418D-9B79-DA07DB4E447F}" srcId="{17012B0C-B06C-4C2A-888C-3D369B41D95E}" destId="{88330CDC-301D-4DD6-BB0C-F86EDDF9B7C1}" srcOrd="1" destOrd="0" parTransId="{FC306BCF-1204-4BEA-AD67-04606BF4C719}" sibTransId="{26FFD518-F1C2-4C09-92EE-9F295560BD12}"/>
    <dgm:cxn modelId="{0AB6A91A-8686-4062-B114-37D4A41230D5}" type="presParOf" srcId="{78E4883B-39D8-4A0B-B121-C45EAB320D63}" destId="{588752AE-86BF-4464-AADA-CCAEB84210BB}" srcOrd="0" destOrd="0" presId="urn:microsoft.com/office/officeart/2005/8/layout/venn1"/>
    <dgm:cxn modelId="{9E156683-BF3E-405A-A19F-777F1B2D86B0}" type="presParOf" srcId="{78E4883B-39D8-4A0B-B121-C45EAB320D63}" destId="{4C58B737-E64C-43BD-B1DE-F7634F4B5A93}" srcOrd="1" destOrd="0" presId="urn:microsoft.com/office/officeart/2005/8/layout/venn1"/>
    <dgm:cxn modelId="{3EE87B2D-78B8-4465-894D-C913E6504BCD}" type="presParOf" srcId="{78E4883B-39D8-4A0B-B121-C45EAB320D63}" destId="{30042D1E-C0E8-46A7-A473-84835C764533}" srcOrd="2" destOrd="0" presId="urn:microsoft.com/office/officeart/2005/8/layout/venn1"/>
    <dgm:cxn modelId="{06FA82C2-87C0-451F-A501-9DF48ABC8A81}" type="presParOf" srcId="{78E4883B-39D8-4A0B-B121-C45EAB320D63}" destId="{4F8894EF-1CBA-40C6-A8D4-4F7A42A990F2}" srcOrd="3" destOrd="0" presId="urn:microsoft.com/office/officeart/2005/8/layout/venn1"/>
    <dgm:cxn modelId="{F6827C27-80C3-4CD5-9855-474FA0BAE566}" type="presParOf" srcId="{78E4883B-39D8-4A0B-B121-C45EAB320D63}" destId="{29DF9289-4A3B-4350-BDB0-737730AAAE4C}" srcOrd="4" destOrd="0" presId="urn:microsoft.com/office/officeart/2005/8/layout/venn1"/>
    <dgm:cxn modelId="{F3C9C631-7DD8-42C2-8321-50C6A91CD62D}" type="presParOf" srcId="{78E4883B-39D8-4A0B-B121-C45EAB320D63}" destId="{5338A56F-4C1B-436E-A2F8-77CA283864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752AE-86BF-4464-AADA-CCAEB84210BB}">
      <dsp:nvSpPr>
        <dsp:cNvPr id="0" name=""/>
        <dsp:cNvSpPr/>
      </dsp:nvSpPr>
      <dsp:spPr>
        <a:xfrm>
          <a:off x="911245" y="211101"/>
          <a:ext cx="2525391" cy="25253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Empowerment</a:t>
          </a:r>
          <a:endParaRPr lang="en-US" sz="1800" kern="1200" dirty="0"/>
        </a:p>
      </dsp:txBody>
      <dsp:txXfrm>
        <a:off x="1247964" y="653044"/>
        <a:ext cx="1851953" cy="1136426"/>
      </dsp:txXfrm>
    </dsp:sp>
    <dsp:sp modelId="{30042D1E-C0E8-46A7-A473-84835C764533}">
      <dsp:nvSpPr>
        <dsp:cNvPr id="0" name=""/>
        <dsp:cNvSpPr/>
      </dsp:nvSpPr>
      <dsp:spPr>
        <a:xfrm>
          <a:off x="1822490" y="1789470"/>
          <a:ext cx="2525391" cy="25253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Credibility</a:t>
          </a:r>
          <a:endParaRPr lang="en-US" sz="1800" kern="1200"/>
        </a:p>
      </dsp:txBody>
      <dsp:txXfrm>
        <a:off x="2594839" y="2441863"/>
        <a:ext cx="1515234" cy="1388965"/>
      </dsp:txXfrm>
    </dsp:sp>
    <dsp:sp modelId="{29DF9289-4A3B-4350-BDB0-737730AAAE4C}">
      <dsp:nvSpPr>
        <dsp:cNvPr id="0" name=""/>
        <dsp:cNvSpPr/>
      </dsp:nvSpPr>
      <dsp:spPr>
        <a:xfrm>
          <a:off x="0" y="1789470"/>
          <a:ext cx="2525391" cy="25253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Communication</a:t>
          </a:r>
          <a:endParaRPr lang="en-US" sz="1800" kern="1200"/>
        </a:p>
      </dsp:txBody>
      <dsp:txXfrm>
        <a:off x="237807" y="2441863"/>
        <a:ext cx="1515234" cy="1388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4529"/>
            <a:ext cx="7772400" cy="1621330"/>
          </a:xfrm>
        </p:spPr>
        <p:txBody>
          <a:bodyPr/>
          <a:lstStyle>
            <a:lvl1pPr>
              <a:defRPr sz="34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YOU CAN ADD IN THE 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13473"/>
            <a:ext cx="7772400" cy="538933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And put a subhead for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8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/>
            </a:lvl1pPr>
          </a:lstStyle>
          <a:p>
            <a:r>
              <a:rPr lang="en-US" dirty="0" smtClean="0"/>
              <a:t>Don’t forget a title for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D1B-CD64-CC42-AEC3-65EF8535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0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668474"/>
            <a:ext cx="7772400" cy="1362075"/>
          </a:xfrm>
        </p:spPr>
        <p:txBody>
          <a:bodyPr anchor="t"/>
          <a:lstStyle>
            <a:lvl1pPr algn="ctr">
              <a:defRPr sz="34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ADD IN A TITLE FOR THE NEXT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D1B-CD64-CC42-AEC3-65EF8535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Don’t forget a title for this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19672"/>
            <a:ext cx="4038600" cy="530649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19672"/>
            <a:ext cx="4038600" cy="530649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D1B-CD64-CC42-AEC3-65EF8535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149"/>
            <a:ext cx="4040188" cy="846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26843"/>
            <a:ext cx="4040188" cy="5099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149"/>
            <a:ext cx="4041775" cy="846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26843"/>
            <a:ext cx="4041775" cy="5099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D1B-CD64-CC42-AEC3-65EF8535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D1B-CD64-CC42-AEC3-65EF8535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01D1B-CD64-CC42-AEC3-65EF8535D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0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173" y="180148"/>
            <a:ext cx="8655389" cy="477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Don’t forget a title for this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73" y="837688"/>
            <a:ext cx="8655389" cy="52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474" y="64075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6A01D1B-CD64-CC42-AEC3-65EF8535D2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RoBFgZSJg" TargetMode="External"/><Relationship Id="rId2" Type="http://schemas.openxmlformats.org/officeDocument/2006/relationships/hyperlink" Target="https://www.youtube.com/watch?v=sIhsOdD944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?quizId=6f64fc33-d5de-4878-b3a9-edc5f237556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free_text_polls/XC3Xunm25RbEVK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free_text_polls/3kJ9d9yiXP8LZ4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free_text_polls/LJ3yZ4i7uv36N0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Importance of Credibility in Relationship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576" y="4330649"/>
            <a:ext cx="7772400" cy="1926715"/>
          </a:xfrm>
        </p:spPr>
        <p:txBody>
          <a:bodyPr>
            <a:normAutofit/>
          </a:bodyPr>
          <a:lstStyle/>
          <a:p>
            <a:r>
              <a:rPr lang="en-US" dirty="0" smtClean="0"/>
              <a:t>Dr. Tami </a:t>
            </a:r>
            <a:r>
              <a:rPr lang="en-US" dirty="0" err="1" smtClean="0"/>
              <a:t>Radohl</a:t>
            </a:r>
            <a:r>
              <a:rPr lang="en-US" dirty="0" smtClean="0"/>
              <a:t>, PhD, </a:t>
            </a:r>
            <a:r>
              <a:rPr lang="en-US" dirty="0" smtClean="0"/>
              <a:t>LSCSW</a:t>
            </a:r>
          </a:p>
          <a:p>
            <a:r>
              <a:rPr lang="en-US" dirty="0"/>
              <a:t>Director of Field Education</a:t>
            </a:r>
            <a:br>
              <a:rPr lang="en-US" dirty="0"/>
            </a:br>
            <a:r>
              <a:rPr lang="en-US" dirty="0"/>
              <a:t>Assistant Professor</a:t>
            </a:r>
          </a:p>
          <a:p>
            <a:r>
              <a:rPr lang="en-US" dirty="0"/>
              <a:t>Social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Credibility </a:t>
            </a:r>
            <a:r>
              <a:rPr lang="en-US" dirty="0"/>
              <a:t>is an effective way to understand the importance of follow-through and action when building and maintaining relationships. </a:t>
            </a:r>
          </a:p>
          <a:p>
            <a:r>
              <a:rPr lang="en-US" dirty="0"/>
              <a:t>Instead of focusing on belief systems, credibility focuses on the importance of behavior and removing emotional reactivity in communication.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378105"/>
              </p:ext>
            </p:extLst>
          </p:nvPr>
        </p:nvGraphicFramePr>
        <p:xfrm>
          <a:off x="457200" y="1151965"/>
          <a:ext cx="434788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1953" y="1290918"/>
            <a:ext cx="35858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Concept </a:t>
            </a:r>
            <a:r>
              <a:rPr lang="en-US" sz="2400" dirty="0"/>
              <a:t>application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How do empowerment and credibility work together or influence each other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How might you use “credibility” instead of trust and what would that look like?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3" y="180147"/>
            <a:ext cx="8655389" cy="1128699"/>
          </a:xfrm>
        </p:spPr>
        <p:txBody>
          <a:bodyPr/>
          <a:lstStyle/>
          <a:p>
            <a:r>
              <a:rPr lang="en-US" dirty="0"/>
              <a:t>Dr. Phil Learning Exercise—Firing up your brain!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https://www.youtube.com/watch?v=sIhsOdD9440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https://www.youtube.com/watch?v=mXRoBFgZSJg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://play.kahoot.it/#/?quizId=6f64fc33-d5de-4878-b3a9-edc5f237556d</a:t>
            </a:r>
            <a:endParaRPr lang="en-US" dirty="0"/>
          </a:p>
          <a:p>
            <a:r>
              <a:rPr lang="en-US" dirty="0"/>
              <a:t>Please have your smart phones/tablets/laptops ready and connected to </a:t>
            </a:r>
            <a:r>
              <a:rPr lang="en-US" dirty="0" err="1"/>
              <a:t>wifi</a:t>
            </a:r>
            <a:r>
              <a:rPr lang="en-US" dirty="0"/>
              <a:t>! (if you need help connecting, please let me know).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Break up into groups of 3-4</a:t>
            </a:r>
          </a:p>
          <a:p>
            <a:r>
              <a:rPr lang="en-US" dirty="0"/>
              <a:t>In 5 minutes or less…answer:</a:t>
            </a:r>
          </a:p>
          <a:p>
            <a:pPr lvl="1"/>
            <a:r>
              <a:rPr lang="en-US" dirty="0"/>
              <a:t>How does credibility impact relationships?</a:t>
            </a:r>
          </a:p>
          <a:p>
            <a:r>
              <a:rPr lang="en-US" dirty="0"/>
              <a:t>Click on word cloud link and add answers as </a:t>
            </a:r>
            <a:r>
              <a:rPr lang="en-US" dirty="0" smtClean="0"/>
              <a:t>needed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www.polleverywhere.com/free_text_polls/XC3Xunm25RbEVKc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Discussion with larger group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Review concepts: Credibility; trust; empowerment</a:t>
            </a:r>
          </a:p>
          <a:p>
            <a:pPr lvl="1"/>
            <a:r>
              <a:rPr lang="en-US" dirty="0" smtClean="0"/>
              <a:t>How does credibility impact relationships?</a:t>
            </a:r>
          </a:p>
          <a:p>
            <a:pPr lvl="1"/>
            <a:r>
              <a:rPr lang="en-US" dirty="0" smtClean="0"/>
              <a:t>Questions/comments?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define credibility? </a:t>
            </a:r>
          </a:p>
          <a:p>
            <a:r>
              <a:rPr lang="en-US" dirty="0"/>
              <a:t>How does credibility impact communication?</a:t>
            </a:r>
          </a:p>
          <a:p>
            <a:r>
              <a:rPr lang="en-US" dirty="0"/>
              <a:t>How is credibility different than “trust?”</a:t>
            </a:r>
          </a:p>
          <a:p>
            <a:r>
              <a:rPr lang="en-US" dirty="0" smtClean="0"/>
              <a:t>Application Activity—Dr</a:t>
            </a:r>
            <a:r>
              <a:rPr lang="en-US" dirty="0"/>
              <a:t>. Phil</a:t>
            </a:r>
          </a:p>
          <a:p>
            <a:r>
              <a:rPr lang="en-US" dirty="0" err="1"/>
              <a:t>Kahoot</a:t>
            </a:r>
            <a:r>
              <a:rPr lang="en-US" dirty="0"/>
              <a:t> (I hope you have a personal electronic device!)</a:t>
            </a:r>
          </a:p>
          <a:p>
            <a:r>
              <a:rPr lang="en-US" dirty="0"/>
              <a:t>How does credibility impact relationship dynamics?</a:t>
            </a:r>
          </a:p>
          <a:p>
            <a:r>
              <a:rPr lang="en-US" dirty="0" smtClean="0"/>
              <a:t>Small Group / Large Group </a:t>
            </a:r>
            <a:r>
              <a:rPr lang="en-US" dirty="0"/>
              <a:t>Activity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this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19672"/>
            <a:ext cx="7360024" cy="530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200" dirty="0" smtClean="0"/>
              <a:t>1) </a:t>
            </a:r>
            <a:r>
              <a:rPr lang="en-US" sz="3200" dirty="0"/>
              <a:t>explain the definition of credibility </a:t>
            </a:r>
            <a:r>
              <a:rPr lang="en-US" sz="3200" dirty="0" smtClean="0"/>
              <a:t>	in </a:t>
            </a:r>
            <a:r>
              <a:rPr lang="en-US" sz="3200" dirty="0"/>
              <a:t>	</a:t>
            </a:r>
            <a:r>
              <a:rPr lang="en-US" sz="3200" dirty="0" smtClean="0"/>
              <a:t>your 	own </a:t>
            </a:r>
            <a:r>
              <a:rPr lang="en-US" sz="3200" dirty="0"/>
              <a:t>words; </a:t>
            </a:r>
          </a:p>
          <a:p>
            <a:pPr marL="0" indent="0">
              <a:buNone/>
            </a:pPr>
            <a:r>
              <a:rPr lang="en-US" sz="3200" dirty="0"/>
              <a:t>	2) understand how language or 	terminology </a:t>
            </a:r>
            <a:r>
              <a:rPr lang="en-US" sz="3200" dirty="0" smtClean="0"/>
              <a:t>	influences </a:t>
            </a:r>
            <a:r>
              <a:rPr lang="en-US" sz="3200" dirty="0"/>
              <a:t>emotional 	responses; and </a:t>
            </a:r>
          </a:p>
          <a:p>
            <a:pPr marL="0" indent="0">
              <a:buNone/>
            </a:pPr>
            <a:r>
              <a:rPr lang="en-US" sz="3200" dirty="0"/>
              <a:t>	3) apply the concept to real-life </a:t>
            </a:r>
            <a:r>
              <a:rPr lang="en-US" sz="3200" dirty="0" smtClean="0"/>
              <a:t>	situations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43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the real </a:t>
            </a:r>
            <a:r>
              <a:rPr lang="en-US" dirty="0" smtClean="0"/>
              <a:t>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Family-Directed Structural Therapy (FDST) is one model of many.  </a:t>
            </a:r>
          </a:p>
          <a:p>
            <a:r>
              <a:rPr lang="en-US" dirty="0" err="1"/>
              <a:t>McLendon</a:t>
            </a:r>
            <a:r>
              <a:rPr lang="en-US" dirty="0"/>
              <a:t> et al., 2005; 2009; </a:t>
            </a:r>
            <a:r>
              <a:rPr lang="en-US" dirty="0" err="1"/>
              <a:t>Radohl</a:t>
            </a:r>
            <a:r>
              <a:rPr lang="en-US" dirty="0"/>
              <a:t>, 2011</a:t>
            </a:r>
          </a:p>
          <a:p>
            <a:r>
              <a:rPr lang="en-US" dirty="0"/>
              <a:t>Additional studies have taken place at the University of Northern Kentucky (Tara and Don </a:t>
            </a:r>
            <a:r>
              <a:rPr lang="en-US" dirty="0" err="1"/>
              <a:t>McLendon</a:t>
            </a:r>
            <a:r>
              <a:rPr lang="en-US" dirty="0"/>
              <a:t>)</a:t>
            </a:r>
          </a:p>
          <a:p>
            <a:r>
              <a:rPr lang="en-US" dirty="0"/>
              <a:t>A primary component within FDST is “core issues”</a:t>
            </a:r>
          </a:p>
          <a:p>
            <a:r>
              <a:rPr lang="en-US" dirty="0"/>
              <a:t>Credibility is a “core issue” in FDST that will be explored at length in this session. </a:t>
            </a:r>
          </a:p>
          <a:p>
            <a:r>
              <a:rPr lang="en-US" dirty="0" smtClean="0"/>
              <a:t>Empowerment is another core issue which </a:t>
            </a:r>
            <a:r>
              <a:rPr lang="en-US" dirty="0"/>
              <a:t>will </a:t>
            </a:r>
            <a:r>
              <a:rPr lang="en-US" dirty="0" smtClean="0"/>
              <a:t>be </a:t>
            </a:r>
            <a:r>
              <a:rPr lang="en-US" dirty="0"/>
              <a:t>explored in relation to credibility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89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&amp;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definition of “communication</a:t>
            </a:r>
            <a:r>
              <a:rPr lang="en-US" dirty="0" smtClean="0"/>
              <a:t>?”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 know that people are listening to you?</a:t>
            </a:r>
          </a:p>
          <a:p>
            <a:pPr lvl="1"/>
            <a:r>
              <a:rPr lang="en-US" dirty="0">
                <a:hlinkClick r:id="rId2"/>
              </a:rPr>
              <a:t>https://www.polleverywhere.com/free_text_polls/3kJ9d9yiXP8LZ4q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0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are some things that get in the way?</a:t>
            </a:r>
          </a:p>
          <a:p>
            <a:pPr lvl="1"/>
            <a:r>
              <a:rPr lang="en-US" dirty="0" err="1"/>
              <a:t>Verbals</a:t>
            </a:r>
            <a:r>
              <a:rPr lang="en-US" dirty="0"/>
              <a:t> (e.g. that doesn’t surprise me coming from you; of course, you would think that; what do you want this time?)</a:t>
            </a:r>
          </a:p>
          <a:p>
            <a:pPr lvl="1"/>
            <a:r>
              <a:rPr lang="en-US" dirty="0"/>
              <a:t>Non-</a:t>
            </a:r>
            <a:r>
              <a:rPr lang="en-US" dirty="0" err="1"/>
              <a:t>verbals</a:t>
            </a:r>
            <a:r>
              <a:rPr lang="en-US" dirty="0"/>
              <a:t> (rolling eyes, crossing arms, stance, tone of voice)</a:t>
            </a:r>
          </a:p>
          <a:p>
            <a:pPr lvl="1"/>
            <a:r>
              <a:rPr lang="en-US" dirty="0"/>
              <a:t>Trying to listen to more than one conversation.</a:t>
            </a:r>
          </a:p>
          <a:p>
            <a:pPr lvl="1"/>
            <a:r>
              <a:rPr lang="en-US" dirty="0"/>
              <a:t>You are tired</a:t>
            </a:r>
          </a:p>
          <a:p>
            <a:pPr lvl="1"/>
            <a:r>
              <a:rPr lang="en-US" dirty="0"/>
              <a:t>You sympathize rather than empathize</a:t>
            </a:r>
          </a:p>
          <a:p>
            <a:pPr lvl="1"/>
            <a:r>
              <a:rPr lang="en-US" dirty="0"/>
              <a:t>You are biased or have made other judgements</a:t>
            </a:r>
          </a:p>
          <a:p>
            <a:pPr lvl="1"/>
            <a:r>
              <a:rPr lang="en-US" dirty="0"/>
              <a:t>Pre-occupied</a:t>
            </a:r>
          </a:p>
          <a:p>
            <a:pPr lvl="1"/>
            <a:r>
              <a:rPr lang="en-US" dirty="0"/>
              <a:t>Others?</a:t>
            </a:r>
          </a:p>
          <a:p>
            <a:r>
              <a:rPr lang="en-US" dirty="0"/>
              <a:t>This is where self-awareness comes in! Pay attention this week to the </a:t>
            </a:r>
            <a:r>
              <a:rPr lang="en-US" dirty="0" err="1"/>
              <a:t>verbals</a:t>
            </a:r>
            <a:r>
              <a:rPr lang="en-US" dirty="0"/>
              <a:t> and non-</a:t>
            </a:r>
            <a:r>
              <a:rPr lang="en-US" dirty="0" err="1"/>
              <a:t>verbals</a:t>
            </a:r>
            <a:r>
              <a:rPr lang="en-US" dirty="0"/>
              <a:t> you use with friends, at work, at home, etc.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do people do when they don’t feel heard?</a:t>
            </a:r>
          </a:p>
          <a:p>
            <a:r>
              <a:rPr lang="en-US" dirty="0"/>
              <a:t>In FDST, empowerment is having a sense that </a:t>
            </a:r>
          </a:p>
          <a:p>
            <a:pPr>
              <a:buNone/>
            </a:pPr>
            <a:r>
              <a:rPr lang="en-US" dirty="0"/>
              <a:t>   one’s opinion is heard and respected, and believing that one can affect change.</a:t>
            </a:r>
          </a:p>
          <a:p>
            <a:r>
              <a:rPr lang="en-US" dirty="0"/>
              <a:t>Do people listen to what you have to say?</a:t>
            </a:r>
          </a:p>
          <a:p>
            <a:r>
              <a:rPr lang="en-US" dirty="0"/>
              <a:t>Kids – Is your opinion valued by other people even if they don’t agree? Sometimes, do things change because of what you had to say? </a:t>
            </a:r>
          </a:p>
          <a:p>
            <a:r>
              <a:rPr lang="en-US" dirty="0" smtClean="0"/>
              <a:t>How do “barriers of listening” come into play?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Credibility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Credibility is communicating what one will or will not do and demonstrating the ability to carry through.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Do you do what you say you will do?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Kids – When you say you will do something, do you do it?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In this model, “credibility” is used instead of “trust”.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 is trust?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www.polleverywhere.com/free_text_polls/LJ3yZ4i7uv36N0S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What’s the </a:t>
            </a:r>
            <a:r>
              <a:rPr lang="en-US" sz="2800" dirty="0" smtClean="0"/>
              <a:t>difference between the two concepts?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6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4INFO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AC143"/>
      </a:accent1>
      <a:accent2>
        <a:srgbClr val="0081C6"/>
      </a:accent2>
      <a:accent3>
        <a:srgbClr val="F47B20"/>
      </a:accent3>
      <a:accent4>
        <a:srgbClr val="C4C6C8"/>
      </a:accent4>
      <a:accent5>
        <a:srgbClr val="72CDF4"/>
      </a:accent5>
      <a:accent6>
        <a:srgbClr val="FFDD00"/>
      </a:accent6>
      <a:hlink>
        <a:srgbClr val="7AC143"/>
      </a:hlink>
      <a:folHlink>
        <a:srgbClr val="E7D8A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141</TotalTime>
  <Words>612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The Importance of Credibility in Relationship Building</vt:lpstr>
      <vt:lpstr>Overview</vt:lpstr>
      <vt:lpstr>Objectives for this session</vt:lpstr>
      <vt:lpstr>Objectives for this session</vt:lpstr>
      <vt:lpstr>Research in the real world…</vt:lpstr>
      <vt:lpstr>Communication &amp; Listening</vt:lpstr>
      <vt:lpstr>Barriers to listening</vt:lpstr>
      <vt:lpstr>Empowerment</vt:lpstr>
      <vt:lpstr>Definition: Credibility</vt:lpstr>
      <vt:lpstr>Credibility</vt:lpstr>
      <vt:lpstr>Tying it all together</vt:lpstr>
      <vt:lpstr>Dr. Phil Learning Exercise—Firing up your brain!</vt:lpstr>
      <vt:lpstr>Kahoot time!</vt:lpstr>
      <vt:lpstr>Small group activity and discussion</vt:lpstr>
      <vt:lpstr>Conclusion</vt:lpstr>
    </vt:vector>
  </TitlesOfParts>
  <Company>Walz Tetrick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Bassett</dc:creator>
  <cp:lastModifiedBy>Administrator</cp:lastModifiedBy>
  <cp:revision>18</cp:revision>
  <cp:lastPrinted>2016-11-08T20:23:06Z</cp:lastPrinted>
  <dcterms:created xsi:type="dcterms:W3CDTF">2016-04-11T15:55:51Z</dcterms:created>
  <dcterms:modified xsi:type="dcterms:W3CDTF">2017-05-15T21:52:55Z</dcterms:modified>
</cp:coreProperties>
</file>