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9" r:id="rId3"/>
    <p:sldId id="266" r:id="rId4"/>
    <p:sldId id="291" r:id="rId5"/>
    <p:sldId id="292" r:id="rId6"/>
    <p:sldId id="293" r:id="rId7"/>
    <p:sldId id="294" r:id="rId8"/>
    <p:sldId id="260" r:id="rId9"/>
    <p:sldId id="261" r:id="rId10"/>
    <p:sldId id="274" r:id="rId11"/>
    <p:sldId id="258" r:id="rId12"/>
    <p:sldId id="298" r:id="rId13"/>
    <p:sldId id="273" r:id="rId14"/>
    <p:sldId id="275" r:id="rId15"/>
    <p:sldId id="257" r:id="rId16"/>
    <p:sldId id="267" r:id="rId17"/>
    <p:sldId id="263" r:id="rId18"/>
    <p:sldId id="265" r:id="rId19"/>
    <p:sldId id="299" r:id="rId20"/>
    <p:sldId id="269" r:id="rId21"/>
    <p:sldId id="270" r:id="rId22"/>
    <p:sldId id="268" r:id="rId23"/>
    <p:sldId id="289" r:id="rId24"/>
    <p:sldId id="288" r:id="rId25"/>
    <p:sldId id="272" r:id="rId26"/>
    <p:sldId id="279" r:id="rId27"/>
    <p:sldId id="276" r:id="rId28"/>
    <p:sldId id="277" r:id="rId29"/>
    <p:sldId id="278" r:id="rId30"/>
    <p:sldId id="280" r:id="rId31"/>
    <p:sldId id="286" r:id="rId32"/>
    <p:sldId id="297" r:id="rId33"/>
    <p:sldId id="285" r:id="rId34"/>
    <p:sldId id="282" r:id="rId35"/>
    <p:sldId id="283" r:id="rId36"/>
    <p:sldId id="295" r:id="rId37"/>
    <p:sldId id="296" r:id="rId38"/>
    <p:sldId id="284" r:id="rId39"/>
    <p:sldId id="290" r:id="rId40"/>
    <p:sldId id="287"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2" autoAdjust="0"/>
    <p:restoredTop sz="94660"/>
  </p:normalViewPr>
  <p:slideViewPr>
    <p:cSldViewPr snapToGrid="0">
      <p:cViewPr>
        <p:scale>
          <a:sx n="81" d="100"/>
          <a:sy n="81" d="100"/>
        </p:scale>
        <p:origin x="-174" y="21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smtClean="0"/>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5/23/2018</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5/23/2018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5/23/2018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5/23/2018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5/23/2018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5/23/2018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5/23/2018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5/23/2018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5/23/2018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5/23/2018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5/23/2018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5/23/2018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5/23/2018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5/23/2018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5/23/2018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smtClean="0"/>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5/23/2018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5/23/2018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5/23/2018</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youtu.be/aPzUAEF4XHA" TargetMode="External"/><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JPG"/></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3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JPG"/></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39.xml.rels><?xml version="1.0" encoding="UTF-8" standalone="yes"?>
<Relationships xmlns="http://schemas.openxmlformats.org/package/2006/relationships"><Relationship Id="rId8" Type="http://schemas.openxmlformats.org/officeDocument/2006/relationships/hyperlink" Target="https://www.smvets.org/veterans-resources.html" TargetMode="External"/><Relationship Id="rId3" Type="http://schemas.openxmlformats.org/officeDocument/2006/relationships/hyperlink" Target="https://www.sba.gov/sites/default/files/b2b_vet_entrepreneurship_assessment.pdf" TargetMode="External"/><Relationship Id="rId7" Type="http://schemas.openxmlformats.org/officeDocument/2006/relationships/hyperlink" Target="http://kcstanddown.org/wp-content/uploads/2018/04/S_18_Brochure.docx.pdf" TargetMode="External"/><Relationship Id="rId2" Type="http://schemas.openxmlformats.org/officeDocument/2006/relationships/hyperlink" Target="https://ivmf.syracuse.edu/article/women-military-service-civilian-life-infographic/" TargetMode="External"/><Relationship Id="rId1" Type="http://schemas.openxmlformats.org/officeDocument/2006/relationships/slideLayout" Target="../slideLayouts/slideLayout2.xml"/><Relationship Id="rId6" Type="http://schemas.openxmlformats.org/officeDocument/2006/relationships/hyperlink" Target="https://www.catholiccharities-kcsj.org/portfolio-view/veterans-services/" TargetMode="External"/><Relationship Id="rId5" Type="http://schemas.openxmlformats.org/officeDocument/2006/relationships/hyperlink" Target="https://www.sba.gov/offices/headquarters/ovbd/resources/160511" TargetMode="External"/><Relationship Id="rId4" Type="http://schemas.openxmlformats.org/officeDocument/2006/relationships/hyperlink" Target="https://www.blogs.va.gov/VAntage/44487/three-things-veterans-should-include-on-their-resume-and-in-an-interview/" TargetMode="External"/><Relationship Id="rId9" Type="http://schemas.openxmlformats.org/officeDocument/2006/relationships/hyperlink" Target="https://www.veteranscommunityproject.org/about"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s://ivmf.syracuse.ed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420000">
            <a:off x="622331" y="1301241"/>
            <a:ext cx="9755187" cy="2225386"/>
          </a:xfrm>
        </p:spPr>
        <p:txBody>
          <a:bodyPr>
            <a:normAutofit fontScale="90000"/>
          </a:bodyPr>
          <a:lstStyle/>
          <a:p>
            <a:r>
              <a:rPr lang="en-US" sz="6600" dirty="0" smtClean="0">
                <a:latin typeface="Book Antiqua" panose="02040602050305030304" pitchFamily="18" charset="0"/>
              </a:rPr>
              <a:t>LEADING OUR A</a:t>
            </a:r>
            <a:r>
              <a:rPr lang="en-US" sz="6600" dirty="0" smtClean="0">
                <a:solidFill>
                  <a:schemeClr val="bg1">
                    <a:lumMod val="50000"/>
                  </a:schemeClr>
                </a:solidFill>
                <a:latin typeface="Book Antiqua" panose="02040602050305030304" pitchFamily="18" charset="0"/>
              </a:rPr>
              <a:t>M</a:t>
            </a:r>
            <a:r>
              <a:rPr lang="en-US" sz="6600" dirty="0" smtClean="0">
                <a:solidFill>
                  <a:srgbClr val="000099"/>
                </a:solidFill>
                <a:latin typeface="Book Antiqua" panose="02040602050305030304" pitchFamily="18" charset="0"/>
              </a:rPr>
              <a:t>E</a:t>
            </a:r>
            <a:r>
              <a:rPr lang="en-US" sz="6600" dirty="0" smtClean="0">
                <a:latin typeface="Book Antiqua" panose="02040602050305030304" pitchFamily="18" charset="0"/>
              </a:rPr>
              <a:t>R</a:t>
            </a:r>
            <a:r>
              <a:rPr lang="en-US" sz="6600" dirty="0" smtClean="0">
                <a:solidFill>
                  <a:schemeClr val="bg1">
                    <a:lumMod val="50000"/>
                  </a:schemeClr>
                </a:solidFill>
                <a:latin typeface="Book Antiqua" panose="02040602050305030304" pitchFamily="18" charset="0"/>
              </a:rPr>
              <a:t>I</a:t>
            </a:r>
            <a:r>
              <a:rPr lang="en-US" sz="6600" dirty="0" smtClean="0">
                <a:solidFill>
                  <a:srgbClr val="000099"/>
                </a:solidFill>
                <a:latin typeface="Book Antiqua" panose="02040602050305030304" pitchFamily="18" charset="0"/>
              </a:rPr>
              <a:t>C</a:t>
            </a:r>
            <a:r>
              <a:rPr lang="en-US" sz="6600" dirty="0" smtClean="0">
                <a:latin typeface="Book Antiqua" panose="02040602050305030304" pitchFamily="18" charset="0"/>
              </a:rPr>
              <a:t>A</a:t>
            </a:r>
            <a:r>
              <a:rPr lang="en-US" sz="6600" dirty="0" smtClean="0">
                <a:solidFill>
                  <a:schemeClr val="bg1">
                    <a:lumMod val="65000"/>
                  </a:schemeClr>
                </a:solidFill>
                <a:latin typeface="Book Antiqua" panose="02040602050305030304" pitchFamily="18" charset="0"/>
              </a:rPr>
              <a:t>N</a:t>
            </a:r>
            <a:r>
              <a:rPr lang="en-US" sz="6600" dirty="0" smtClean="0">
                <a:latin typeface="Book Antiqua" panose="02040602050305030304" pitchFamily="18" charset="0"/>
              </a:rPr>
              <a:t> H</a:t>
            </a:r>
            <a:r>
              <a:rPr lang="en-US" sz="6600" dirty="0" smtClean="0">
                <a:solidFill>
                  <a:schemeClr val="bg1">
                    <a:lumMod val="50000"/>
                  </a:schemeClr>
                </a:solidFill>
                <a:latin typeface="Book Antiqua" panose="02040602050305030304" pitchFamily="18" charset="0"/>
              </a:rPr>
              <a:t>E</a:t>
            </a:r>
            <a:r>
              <a:rPr lang="en-US" sz="6600" dirty="0" smtClean="0">
                <a:solidFill>
                  <a:srgbClr val="000099"/>
                </a:solidFill>
                <a:latin typeface="Book Antiqua" panose="02040602050305030304" pitchFamily="18" charset="0"/>
              </a:rPr>
              <a:t>R</a:t>
            </a:r>
            <a:r>
              <a:rPr lang="en-US" sz="6600" dirty="0" smtClean="0">
                <a:latin typeface="Book Antiqua" panose="02040602050305030304" pitchFamily="18" charset="0"/>
              </a:rPr>
              <a:t>O</a:t>
            </a:r>
            <a:r>
              <a:rPr lang="en-US" sz="6600" dirty="0" smtClean="0">
                <a:solidFill>
                  <a:schemeClr val="bg1">
                    <a:lumMod val="65000"/>
                  </a:schemeClr>
                </a:solidFill>
                <a:latin typeface="Book Antiqua" panose="02040602050305030304" pitchFamily="18" charset="0"/>
              </a:rPr>
              <a:t>E</a:t>
            </a:r>
            <a:r>
              <a:rPr lang="en-US" sz="6600" dirty="0" smtClean="0">
                <a:solidFill>
                  <a:srgbClr val="000099"/>
                </a:solidFill>
                <a:latin typeface="Book Antiqua" panose="02040602050305030304" pitchFamily="18" charset="0"/>
              </a:rPr>
              <a:t>S</a:t>
            </a:r>
            <a:r>
              <a:rPr lang="en-US" sz="6600" dirty="0" smtClean="0">
                <a:latin typeface="Book Antiqua" panose="02040602050305030304" pitchFamily="18" charset="0"/>
              </a:rPr>
              <a:t> </a:t>
            </a:r>
            <a:br>
              <a:rPr lang="en-US" sz="6600" dirty="0" smtClean="0">
                <a:latin typeface="Book Antiqua" panose="02040602050305030304" pitchFamily="18" charset="0"/>
              </a:rPr>
            </a:br>
            <a:r>
              <a:rPr lang="en-US" sz="6600" dirty="0" smtClean="0">
                <a:latin typeface="Book Antiqua" panose="02040602050305030304" pitchFamily="18" charset="0"/>
              </a:rPr>
              <a:t>ON THE LABOR FRONT</a:t>
            </a:r>
            <a:endParaRPr lang="en-US" sz="6600" dirty="0">
              <a:latin typeface="Book Antiqua" panose="02040602050305030304" pitchFamily="18" charset="0"/>
            </a:endParaRPr>
          </a:p>
        </p:txBody>
      </p:sp>
      <p:sp>
        <p:nvSpPr>
          <p:cNvPr id="3" name="Subtitle 2"/>
          <p:cNvSpPr>
            <a:spLocks noGrp="1"/>
          </p:cNvSpPr>
          <p:nvPr>
            <p:ph type="subTitle" idx="1"/>
          </p:nvPr>
        </p:nvSpPr>
        <p:spPr/>
        <p:txBody>
          <a:bodyPr/>
          <a:lstStyle/>
          <a:p>
            <a:pPr algn="ctr"/>
            <a:r>
              <a:rPr lang="en-US" dirty="0" smtClean="0">
                <a:solidFill>
                  <a:srgbClr val="C00000"/>
                </a:solidFill>
                <a:latin typeface="Book Antiqua" panose="02040602050305030304" pitchFamily="18" charset="0"/>
              </a:rPr>
              <a:t>PRISCILLA SUBRAMANIYAM, MBA</a:t>
            </a:r>
            <a:br>
              <a:rPr lang="en-US" dirty="0" smtClean="0">
                <a:solidFill>
                  <a:srgbClr val="C00000"/>
                </a:solidFill>
                <a:latin typeface="Book Antiqua" panose="02040602050305030304" pitchFamily="18" charset="0"/>
              </a:rPr>
            </a:br>
            <a:r>
              <a:rPr lang="en-US" dirty="0" smtClean="0">
                <a:solidFill>
                  <a:srgbClr val="C00000"/>
                </a:solidFill>
                <a:latin typeface="Book Antiqua" panose="02040602050305030304" pitchFamily="18" charset="0"/>
              </a:rPr>
              <a:t>may 23, 2018</a:t>
            </a:r>
            <a:endParaRPr lang="en-US" dirty="0">
              <a:solidFill>
                <a:srgbClr val="C00000"/>
              </a:solidFill>
              <a:latin typeface="Book Antiqua" panose="0204060205030503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57577">
            <a:off x="481458" y="848750"/>
            <a:ext cx="2059924" cy="2059924"/>
          </a:xfrm>
          <a:prstGeom prst="rect">
            <a:avLst/>
          </a:prstGeom>
        </p:spPr>
      </p:pic>
    </p:spTree>
    <p:extLst>
      <p:ext uri="{BB962C8B-B14F-4D97-AF65-F5344CB8AC3E}">
        <p14:creationId xmlns:p14="http://schemas.microsoft.com/office/powerpoint/2010/main" val="27576139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69332" y="802185"/>
            <a:ext cx="9525020" cy="2916704"/>
          </a:xfrm>
        </p:spPr>
        <p:txBody>
          <a:bodyPr>
            <a:normAutofit fontScale="90000"/>
          </a:bodyPr>
          <a:lstStyle/>
          <a:p>
            <a:pPr algn="l"/>
            <a:r>
              <a:rPr lang="en-US" sz="2000" dirty="0" smtClean="0">
                <a:latin typeface="Book Antiqua" panose="02040602050305030304" pitchFamily="18" charset="0"/>
              </a:rPr>
              <a:t>Each </a:t>
            </a:r>
            <a:r>
              <a:rPr lang="en-US" sz="2000" dirty="0">
                <a:latin typeface="Book Antiqua" panose="02040602050305030304" pitchFamily="18" charset="0"/>
              </a:rPr>
              <a:t>veteran has a unique military and/or deployment experience even if they have the same mission as the person next to them. </a:t>
            </a:r>
            <a:br>
              <a:rPr lang="en-US" sz="2000" dirty="0">
                <a:latin typeface="Book Antiqua" panose="02040602050305030304" pitchFamily="18" charset="0"/>
              </a:rPr>
            </a:br>
            <a:r>
              <a:rPr lang="en-US" sz="2000" dirty="0" smtClean="0">
                <a:latin typeface="Book Antiqua" panose="02040602050305030304" pitchFamily="18" charset="0"/>
              </a:rPr>
              <a:t/>
            </a:r>
            <a:br>
              <a:rPr lang="en-US" sz="2000" dirty="0" smtClean="0">
                <a:latin typeface="Book Antiqua" panose="02040602050305030304" pitchFamily="18" charset="0"/>
              </a:rPr>
            </a:br>
            <a:r>
              <a:rPr lang="en-US" sz="2000" dirty="0" smtClean="0">
                <a:latin typeface="Book Antiqua" panose="02040602050305030304" pitchFamily="18" charset="0"/>
              </a:rPr>
              <a:t>I </a:t>
            </a:r>
            <a:r>
              <a:rPr lang="en-US" sz="2000" dirty="0">
                <a:latin typeface="Book Antiqua" panose="02040602050305030304" pitchFamily="18" charset="0"/>
              </a:rPr>
              <a:t>think it is critical that we look at the individual independently of others when planning their integration into the civilian sector. </a:t>
            </a:r>
            <a:br>
              <a:rPr lang="en-US" sz="2000" dirty="0">
                <a:latin typeface="Book Antiqua" panose="02040602050305030304" pitchFamily="18" charset="0"/>
              </a:rPr>
            </a:br>
            <a:r>
              <a:rPr lang="en-US" sz="2000" dirty="0">
                <a:latin typeface="Book Antiqua" panose="02040602050305030304" pitchFamily="18" charset="0"/>
              </a:rPr>
              <a:t/>
            </a:r>
            <a:br>
              <a:rPr lang="en-US" sz="2000" dirty="0">
                <a:latin typeface="Book Antiqua" panose="02040602050305030304" pitchFamily="18" charset="0"/>
              </a:rPr>
            </a:br>
            <a:r>
              <a:rPr lang="en-US" sz="2000" b="1" dirty="0">
                <a:effectLst>
                  <a:outerShdw blurRad="38100" dist="38100" dir="2700000" algn="tl">
                    <a:srgbClr val="000000">
                      <a:alpha val="43137"/>
                    </a:srgbClr>
                  </a:outerShdw>
                </a:effectLst>
                <a:latin typeface="Book Antiqua" panose="02040602050305030304" pitchFamily="18" charset="0"/>
              </a:rPr>
              <a:t>We must not use a one-size approach as no service member is the same. </a:t>
            </a:r>
            <a:r>
              <a:rPr lang="en-US" sz="2000" dirty="0">
                <a:latin typeface="Book Antiqua" panose="02040602050305030304" pitchFamily="18" charset="0"/>
              </a:rPr>
              <a:t/>
            </a:r>
            <a:br>
              <a:rPr lang="en-US" sz="2000" dirty="0">
                <a:latin typeface="Book Antiqua" panose="02040602050305030304" pitchFamily="18" charset="0"/>
              </a:rPr>
            </a:br>
            <a:endParaRPr lang="en-US" sz="2000" dirty="0"/>
          </a:p>
        </p:txBody>
      </p:sp>
      <p:sp>
        <p:nvSpPr>
          <p:cNvPr id="6" name="Text Placeholder 5"/>
          <p:cNvSpPr>
            <a:spLocks noGrp="1"/>
          </p:cNvSpPr>
          <p:nvPr>
            <p:ph type="body" sz="half" idx="13"/>
          </p:nvPr>
        </p:nvSpPr>
        <p:spPr/>
        <p:txBody>
          <a:bodyPr>
            <a:noAutofit/>
          </a:bodyPr>
          <a:lstStyle/>
          <a:p>
            <a:pPr algn="ctr"/>
            <a:r>
              <a:rPr lang="en-US" sz="4400" dirty="0" smtClean="0">
                <a:solidFill>
                  <a:schemeClr val="tx1"/>
                </a:solidFill>
                <a:latin typeface="Constantia" panose="02030602050306030303" pitchFamily="18" charset="0"/>
              </a:rPr>
              <a:t>Monica </a:t>
            </a:r>
            <a:r>
              <a:rPr lang="en-US" sz="4400" dirty="0" smtClean="0">
                <a:solidFill>
                  <a:schemeClr val="tx1"/>
                </a:solidFill>
                <a:latin typeface="Constantia" panose="02030602050306030303" pitchFamily="18" charset="0"/>
              </a:rPr>
              <a:t>riggs</a:t>
            </a:r>
            <a:endParaRPr lang="en-US" sz="4400" dirty="0">
              <a:solidFill>
                <a:schemeClr val="tx1"/>
              </a:solidFill>
              <a:latin typeface="Constantia" panose="02030602050306030303" pitchFamily="18" charset="0"/>
            </a:endParaRPr>
          </a:p>
        </p:txBody>
      </p:sp>
    </p:spTree>
    <p:extLst>
      <p:ext uri="{BB962C8B-B14F-4D97-AF65-F5344CB8AC3E}">
        <p14:creationId xmlns:p14="http://schemas.microsoft.com/office/powerpoint/2010/main" val="15272579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idx="1"/>
          </p:nvPr>
        </p:nvPicPr>
        <p:blipFill>
          <a:blip r:embed="rId2">
            <a:extLst>
              <a:ext uri="{28A0092B-C50C-407E-A947-70E740481C1C}">
                <a14:useLocalDpi xmlns:a14="http://schemas.microsoft.com/office/drawing/2010/main" val="0"/>
              </a:ext>
            </a:extLst>
          </a:blip>
          <a:srcRect l="2778" r="2778"/>
          <a:stretch>
            <a:fillRect/>
          </a:stretch>
        </p:blipFill>
        <p:spPr>
          <a:xfrm>
            <a:off x="1037024" y="289308"/>
            <a:ext cx="3598146" cy="5071533"/>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type="body" sz="half" idx="2"/>
          </p:nvPr>
        </p:nvSpPr>
        <p:spPr>
          <a:xfrm>
            <a:off x="555172" y="412770"/>
            <a:ext cx="6606559" cy="3201287"/>
          </a:xfrm>
        </p:spPr>
        <p:txBody>
          <a:bodyPr>
            <a:normAutofit/>
          </a:bodyPr>
          <a:lstStyle/>
          <a:p>
            <a:endParaRPr lang="en-US" sz="1900" dirty="0">
              <a:latin typeface="Book Antiqua" panose="02040602050305030304" pitchFamily="18" charset="0"/>
            </a:endParaRPr>
          </a:p>
          <a:p>
            <a:r>
              <a:rPr lang="en-US" dirty="0"/>
              <a:t/>
            </a:r>
            <a:br>
              <a:rPr lang="en-US" dirty="0"/>
            </a:br>
            <a:endParaRPr lang="en-US" dirty="0"/>
          </a:p>
          <a:p>
            <a:endParaRPr lang="en-US" dirty="0"/>
          </a:p>
        </p:txBody>
      </p:sp>
      <p:sp>
        <p:nvSpPr>
          <p:cNvPr id="10" name="TextBox 9"/>
          <p:cNvSpPr txBox="1"/>
          <p:nvPr/>
        </p:nvSpPr>
        <p:spPr>
          <a:xfrm>
            <a:off x="4664730" y="2240299"/>
            <a:ext cx="3568431" cy="584775"/>
          </a:xfrm>
          <a:prstGeom prst="rect">
            <a:avLst/>
          </a:prstGeom>
          <a:noFill/>
        </p:spPr>
        <p:txBody>
          <a:bodyPr wrap="square" rtlCol="0">
            <a:spAutoFit/>
          </a:bodyPr>
          <a:lstStyle/>
          <a:p>
            <a:r>
              <a:rPr lang="en-US" sz="3200" dirty="0" smtClean="0">
                <a:effectLst>
                  <a:outerShdw blurRad="38100" dist="38100" dir="2700000" algn="tl">
                    <a:srgbClr val="000000">
                      <a:alpha val="43137"/>
                    </a:srgbClr>
                  </a:outerShdw>
                </a:effectLst>
                <a:latin typeface="Constantia" panose="02030602050306030303" pitchFamily="18" charset="0"/>
              </a:rPr>
              <a:t>MONICA RIGGS</a:t>
            </a:r>
            <a:endParaRPr lang="en-US" sz="3200" dirty="0">
              <a:effectLst>
                <a:outerShdw blurRad="38100" dist="38100" dir="2700000" algn="tl">
                  <a:srgbClr val="000000">
                    <a:alpha val="43137"/>
                  </a:srgbClr>
                </a:outerShdw>
              </a:effectLst>
              <a:latin typeface="Constantia" panose="02030602050306030303" pitchFamily="18" charset="0"/>
            </a:endParaRPr>
          </a:p>
        </p:txBody>
      </p:sp>
      <p:sp>
        <p:nvSpPr>
          <p:cNvPr id="12" name="TextBox 11"/>
          <p:cNvSpPr txBox="1"/>
          <p:nvPr/>
        </p:nvSpPr>
        <p:spPr>
          <a:xfrm>
            <a:off x="613290" y="5638016"/>
            <a:ext cx="2449285" cy="369332"/>
          </a:xfrm>
          <a:prstGeom prst="rect">
            <a:avLst/>
          </a:prstGeom>
          <a:noFill/>
        </p:spPr>
        <p:txBody>
          <a:bodyPr wrap="square" rtlCol="0">
            <a:spAutoFit/>
          </a:bodyPr>
          <a:lstStyle/>
          <a:p>
            <a:r>
              <a:rPr lang="en-US" dirty="0">
                <a:solidFill>
                  <a:schemeClr val="bg1"/>
                </a:solidFill>
                <a:latin typeface="Book Antiqua" panose="02040602050305030304" pitchFamily="18" charset="0"/>
              </a:rPr>
              <a:t>U.S. </a:t>
            </a:r>
            <a:r>
              <a:rPr lang="en-US" dirty="0" smtClean="0">
                <a:solidFill>
                  <a:schemeClr val="bg1"/>
                </a:solidFill>
                <a:latin typeface="Book Antiqua" panose="02040602050305030304" pitchFamily="18" charset="0"/>
              </a:rPr>
              <a:t>Air </a:t>
            </a:r>
            <a:r>
              <a:rPr lang="en-US" dirty="0">
                <a:solidFill>
                  <a:schemeClr val="bg1"/>
                </a:solidFill>
                <a:latin typeface="Book Antiqua" panose="02040602050305030304" pitchFamily="18" charset="0"/>
              </a:rPr>
              <a:t>Force Major </a:t>
            </a:r>
          </a:p>
        </p:txBody>
      </p:sp>
      <p:sp>
        <p:nvSpPr>
          <p:cNvPr id="13" name="TextBox 12"/>
          <p:cNvSpPr txBox="1"/>
          <p:nvPr/>
        </p:nvSpPr>
        <p:spPr>
          <a:xfrm>
            <a:off x="3345697" y="5637232"/>
            <a:ext cx="4234543" cy="369332"/>
          </a:xfrm>
          <a:prstGeom prst="rect">
            <a:avLst/>
          </a:prstGeom>
          <a:noFill/>
        </p:spPr>
        <p:txBody>
          <a:bodyPr wrap="square" rtlCol="0">
            <a:spAutoFit/>
          </a:bodyPr>
          <a:lstStyle/>
          <a:p>
            <a:r>
              <a:rPr lang="en-US" dirty="0">
                <a:solidFill>
                  <a:schemeClr val="bg1"/>
                </a:solidFill>
                <a:latin typeface="Book Antiqua" panose="02040602050305030304" pitchFamily="18" charset="0"/>
              </a:rPr>
              <a:t>Instructor Pilot: KC-135 </a:t>
            </a:r>
            <a:r>
              <a:rPr lang="en-US" dirty="0">
                <a:solidFill>
                  <a:schemeClr val="bg1"/>
                </a:solidFill>
                <a:latin typeface="Book Antiqua" panose="02040602050305030304" pitchFamily="18" charset="0"/>
              </a:rPr>
              <a:t>Stratotanker</a:t>
            </a:r>
            <a:r>
              <a:rPr lang="en-US" dirty="0">
                <a:solidFill>
                  <a:schemeClr val="bg1"/>
                </a:solidFill>
                <a:latin typeface="Book Antiqua" panose="02040602050305030304" pitchFamily="18" charset="0"/>
              </a:rPr>
              <a:t>  </a:t>
            </a:r>
          </a:p>
        </p:txBody>
      </p:sp>
      <p:sp>
        <p:nvSpPr>
          <p:cNvPr id="14" name="TextBox 13"/>
          <p:cNvSpPr txBox="1"/>
          <p:nvPr/>
        </p:nvSpPr>
        <p:spPr>
          <a:xfrm>
            <a:off x="8059305" y="5638016"/>
            <a:ext cx="5105400" cy="369332"/>
          </a:xfrm>
          <a:prstGeom prst="rect">
            <a:avLst/>
          </a:prstGeom>
          <a:noFill/>
        </p:spPr>
        <p:txBody>
          <a:bodyPr wrap="square" rtlCol="0">
            <a:spAutoFit/>
          </a:bodyPr>
          <a:lstStyle/>
          <a:p>
            <a:r>
              <a:rPr lang="en-US" dirty="0" smtClean="0">
                <a:solidFill>
                  <a:schemeClr val="bg1"/>
                </a:solidFill>
                <a:latin typeface="Book Antiqua" panose="02040602050305030304" pitchFamily="18" charset="0"/>
              </a:rPr>
              <a:t>Mrs. Kansas United States 2018</a:t>
            </a:r>
            <a:endParaRPr lang="en-US" dirty="0">
              <a:solidFill>
                <a:schemeClr val="bg1"/>
              </a:solidFill>
              <a:latin typeface="Book Antiqua" panose="0204060205030503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6578" y="161508"/>
            <a:ext cx="3329460" cy="53271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9510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69984"/>
            <a:ext cx="11687908" cy="1151965"/>
          </a:xfrm>
        </p:spPr>
        <p:txBody>
          <a:bodyPr>
            <a:normAutofit/>
          </a:bodyPr>
          <a:lstStyle/>
          <a:p>
            <a:pPr algn="ctr"/>
            <a:r>
              <a:rPr lang="en-US" sz="3200" dirty="0">
                <a:latin typeface="Book Antiqua" panose="02040602050305030304" pitchFamily="18" charset="0"/>
              </a:rPr>
              <a:t>Top Skills &amp; Attributes Strengthened </a:t>
            </a:r>
            <a:r>
              <a:rPr lang="en-US" sz="3200" dirty="0" smtClean="0">
                <a:latin typeface="Book Antiqua" panose="02040602050305030304" pitchFamily="18" charset="0"/>
              </a:rPr>
              <a:t/>
            </a:r>
            <a:br>
              <a:rPr lang="en-US" sz="3200" dirty="0" smtClean="0">
                <a:latin typeface="Book Antiqua" panose="02040602050305030304" pitchFamily="18" charset="0"/>
              </a:rPr>
            </a:br>
            <a:r>
              <a:rPr lang="en-US" sz="3200" dirty="0" smtClean="0">
                <a:latin typeface="Book Antiqua" panose="02040602050305030304" pitchFamily="18" charset="0"/>
              </a:rPr>
              <a:t>by </a:t>
            </a:r>
            <a:r>
              <a:rPr lang="en-US" sz="3200" dirty="0">
                <a:latin typeface="Book Antiqua" panose="02040602050305030304" pitchFamily="18" charset="0"/>
              </a:rPr>
              <a:t>Military Service</a:t>
            </a:r>
            <a:endParaRPr lang="en-US" sz="3200" dirty="0">
              <a:latin typeface="Book Antiqua" panose="02040602050305030304" pitchFamily="18" charset="0"/>
            </a:endParaRPr>
          </a:p>
        </p:txBody>
      </p:sp>
      <p:sp>
        <p:nvSpPr>
          <p:cNvPr id="8" name="Content Placeholder 7"/>
          <p:cNvSpPr>
            <a:spLocks noGrp="1"/>
          </p:cNvSpPr>
          <p:nvPr>
            <p:ph sz="quarter" idx="13"/>
          </p:nvPr>
        </p:nvSpPr>
        <p:spPr>
          <a:xfrm>
            <a:off x="316523" y="1641231"/>
            <a:ext cx="10928107" cy="3721631"/>
          </a:xfrm>
        </p:spPr>
        <p:txBody>
          <a:bodyPr>
            <a:normAutofit fontScale="25000" lnSpcReduction="20000"/>
          </a:bodyPr>
          <a:lstStyle/>
          <a:p>
            <a:pPr lvl="0"/>
            <a:r>
              <a:rPr lang="en-US" sz="6400" dirty="0">
                <a:latin typeface="Book Antiqua" panose="02040602050305030304" pitchFamily="18" charset="0"/>
              </a:rPr>
              <a:t>Work ethic &amp; discipline</a:t>
            </a:r>
          </a:p>
          <a:p>
            <a:pPr lvl="0"/>
            <a:r>
              <a:rPr lang="en-US" sz="6400" dirty="0">
                <a:latin typeface="Book Antiqua" panose="02040602050305030304" pitchFamily="18" charset="0"/>
              </a:rPr>
              <a:t>Teamwork</a:t>
            </a:r>
          </a:p>
          <a:p>
            <a:pPr lvl="0"/>
            <a:r>
              <a:rPr lang="en-US" sz="6400" dirty="0">
                <a:latin typeface="Book Antiqua" panose="02040602050305030304" pitchFamily="18" charset="0"/>
              </a:rPr>
              <a:t>Adaption to different challenges</a:t>
            </a:r>
          </a:p>
          <a:p>
            <a:pPr lvl="0"/>
            <a:r>
              <a:rPr lang="en-US" sz="6400" dirty="0">
                <a:latin typeface="Book Antiqua" panose="02040602050305030304" pitchFamily="18" charset="0"/>
              </a:rPr>
              <a:t>Mental toughness</a:t>
            </a:r>
          </a:p>
          <a:p>
            <a:pPr lvl="0"/>
            <a:r>
              <a:rPr lang="en-US" sz="6400" dirty="0">
                <a:latin typeface="Book Antiqua" panose="02040602050305030304" pitchFamily="18" charset="0"/>
              </a:rPr>
              <a:t>Leadership and management skills</a:t>
            </a:r>
          </a:p>
          <a:p>
            <a:pPr lvl="0"/>
            <a:r>
              <a:rPr lang="en-US" sz="6400" dirty="0">
                <a:latin typeface="Book Antiqua" panose="02040602050305030304" pitchFamily="18" charset="0"/>
              </a:rPr>
              <a:t>Professionalism</a:t>
            </a:r>
          </a:p>
          <a:p>
            <a:pPr lvl="0"/>
            <a:r>
              <a:rPr lang="en-US" sz="6400" dirty="0">
                <a:latin typeface="Book Antiqua" panose="02040602050305030304" pitchFamily="18" charset="0"/>
              </a:rPr>
              <a:t>Ability to get things done</a:t>
            </a:r>
          </a:p>
          <a:p>
            <a:pPr lvl="0"/>
            <a:r>
              <a:rPr lang="en-US" sz="6400" dirty="0">
                <a:latin typeface="Book Antiqua" panose="02040602050305030304" pitchFamily="18" charset="0"/>
              </a:rPr>
              <a:t>Perseverance</a:t>
            </a:r>
          </a:p>
          <a:p>
            <a:pPr lvl="0"/>
            <a:r>
              <a:rPr lang="en-US" sz="6400" dirty="0">
                <a:latin typeface="Book Antiqua" panose="02040602050305030304" pitchFamily="18" charset="0"/>
              </a:rPr>
              <a:t>Training and teaching others</a:t>
            </a:r>
          </a:p>
          <a:p>
            <a:pPr lvl="0"/>
            <a:r>
              <a:rPr lang="en-US" sz="6400" dirty="0">
                <a:latin typeface="Book Antiqua" panose="02040602050305030304" pitchFamily="18" charset="0"/>
              </a:rPr>
              <a:t>Self-discipline</a:t>
            </a:r>
          </a:p>
          <a:p>
            <a:pPr lvl="0"/>
            <a:r>
              <a:rPr lang="en-US" sz="6400" dirty="0">
                <a:latin typeface="Book Antiqua" panose="02040602050305030304" pitchFamily="18" charset="0"/>
              </a:rPr>
              <a:t>Coping with adversity</a:t>
            </a:r>
          </a:p>
          <a:p>
            <a:endParaRPr lang="en-US" dirty="0"/>
          </a:p>
        </p:txBody>
      </p:sp>
    </p:spTree>
    <p:extLst>
      <p:ext uri="{BB962C8B-B14F-4D97-AF65-F5344CB8AC3E}">
        <p14:creationId xmlns:p14="http://schemas.microsoft.com/office/powerpoint/2010/main" val="12412133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970" y="603738"/>
            <a:ext cx="10836498" cy="1151965"/>
          </a:xfrm>
        </p:spPr>
        <p:txBody>
          <a:bodyPr>
            <a:normAutofit/>
          </a:bodyPr>
          <a:lstStyle/>
          <a:p>
            <a:pPr algn="ctr"/>
            <a:r>
              <a:rPr lang="en-US" sz="3200" dirty="0" smtClean="0">
                <a:latin typeface="Book Antiqua" panose="02040602050305030304" pitchFamily="18" charset="0"/>
              </a:rPr>
              <a:t>Veteran talent: a rare, valuable and differentiated resource</a:t>
            </a:r>
            <a:endParaRPr lang="en-US" sz="3200" dirty="0">
              <a:latin typeface="Book Antiqua" panose="02040602050305030304" pitchFamily="18" charset="0"/>
            </a:endParaRPr>
          </a:p>
        </p:txBody>
      </p:sp>
      <p:sp>
        <p:nvSpPr>
          <p:cNvPr id="4" name="TextBox 3"/>
          <p:cNvSpPr txBox="1"/>
          <p:nvPr/>
        </p:nvSpPr>
        <p:spPr>
          <a:xfrm>
            <a:off x="598714" y="1935737"/>
            <a:ext cx="12431487" cy="3477875"/>
          </a:xfrm>
          <a:prstGeom prst="rect">
            <a:avLst/>
          </a:prstGeom>
          <a:noFill/>
        </p:spPr>
        <p:txBody>
          <a:bodyPr wrap="square" rtlCol="0">
            <a:spAutoFit/>
          </a:bodyPr>
          <a:lstStyle/>
          <a:p>
            <a:pPr marL="285750" indent="-285750">
              <a:buClr>
                <a:srgbClr val="C00000"/>
              </a:buClr>
              <a:buFont typeface="Arial" panose="020B0604020202020204" pitchFamily="34" charset="0"/>
              <a:buChar char="•"/>
            </a:pPr>
            <a:r>
              <a:rPr lang="en-US" sz="2000" dirty="0">
                <a:latin typeface="Book Antiqua" panose="02040602050305030304" pitchFamily="18" charset="0"/>
              </a:rPr>
              <a:t>E</a:t>
            </a:r>
            <a:r>
              <a:rPr lang="en-US" sz="2000" dirty="0" smtClean="0">
                <a:latin typeface="Book Antiqua" panose="02040602050305030304" pitchFamily="18" charset="0"/>
              </a:rPr>
              <a:t>ntrepreneurial</a:t>
            </a:r>
          </a:p>
          <a:p>
            <a:pPr marL="285750" indent="-285750">
              <a:buClr>
                <a:srgbClr val="C00000"/>
              </a:buClr>
              <a:buFont typeface="Arial" panose="020B0604020202020204" pitchFamily="34" charset="0"/>
              <a:buChar char="•"/>
            </a:pPr>
            <a:r>
              <a:rPr lang="en-US" sz="2000" dirty="0">
                <a:latin typeface="Book Antiqua" panose="02040602050305030304" pitchFamily="18" charset="0"/>
              </a:rPr>
              <a:t>A</a:t>
            </a:r>
            <a:r>
              <a:rPr lang="en-US" sz="2000" dirty="0" smtClean="0">
                <a:latin typeface="Book Antiqua" panose="02040602050305030304" pitchFamily="18" charset="0"/>
              </a:rPr>
              <a:t>ssume high levels of trust</a:t>
            </a:r>
          </a:p>
          <a:p>
            <a:pPr marL="285750" indent="-285750">
              <a:buClr>
                <a:srgbClr val="C00000"/>
              </a:buClr>
              <a:buFont typeface="Arial" panose="020B0604020202020204" pitchFamily="34" charset="0"/>
              <a:buChar char="•"/>
            </a:pPr>
            <a:r>
              <a:rPr lang="en-US" sz="2000" dirty="0" smtClean="0">
                <a:latin typeface="Book Antiqua" panose="02040602050305030304" pitchFamily="18" charset="0"/>
              </a:rPr>
              <a:t>Adept at skills transfer across contexts and tasks</a:t>
            </a:r>
          </a:p>
          <a:p>
            <a:pPr marL="285750" indent="-285750">
              <a:buClr>
                <a:srgbClr val="C00000"/>
              </a:buClr>
              <a:buFont typeface="Arial" panose="020B0604020202020204" pitchFamily="34" charset="0"/>
              <a:buChar char="•"/>
            </a:pPr>
            <a:r>
              <a:rPr lang="en-US" sz="2000" dirty="0">
                <a:latin typeface="Book Antiqua" panose="02040602050305030304" pitchFamily="18" charset="0"/>
              </a:rPr>
              <a:t>L</a:t>
            </a:r>
            <a:r>
              <a:rPr lang="en-US" sz="2000" dirty="0" smtClean="0">
                <a:latin typeface="Book Antiqua" panose="02040602050305030304" pitchFamily="18" charset="0"/>
              </a:rPr>
              <a:t>everage advanced technical training</a:t>
            </a:r>
          </a:p>
          <a:p>
            <a:pPr marL="285750" indent="-285750">
              <a:buClr>
                <a:srgbClr val="C00000"/>
              </a:buClr>
              <a:buFont typeface="Arial" panose="020B0604020202020204" pitchFamily="34" charset="0"/>
              <a:buChar char="•"/>
            </a:pPr>
            <a:r>
              <a:rPr lang="en-US" sz="2000" dirty="0">
                <a:latin typeface="Book Antiqua" panose="02040602050305030304" pitchFamily="18" charset="0"/>
              </a:rPr>
              <a:t>C</a:t>
            </a:r>
            <a:r>
              <a:rPr lang="en-US" sz="2000" dirty="0" smtClean="0">
                <a:latin typeface="Book Antiqua" panose="02040602050305030304" pitchFamily="18" charset="0"/>
              </a:rPr>
              <a:t>omfortable and adept in discontinuous environments</a:t>
            </a:r>
          </a:p>
          <a:p>
            <a:pPr marL="285750" indent="-285750">
              <a:buClr>
                <a:srgbClr val="C00000"/>
              </a:buClr>
              <a:buFont typeface="Arial" panose="020B0604020202020204" pitchFamily="34" charset="0"/>
              <a:buChar char="•"/>
            </a:pPr>
            <a:r>
              <a:rPr lang="en-US" sz="2000" dirty="0">
                <a:latin typeface="Book Antiqua" panose="02040602050305030304" pitchFamily="18" charset="0"/>
              </a:rPr>
              <a:t>E</a:t>
            </a:r>
            <a:r>
              <a:rPr lang="en-US" sz="2000" dirty="0" smtClean="0">
                <a:latin typeface="Book Antiqua" panose="02040602050305030304" pitchFamily="18" charset="0"/>
              </a:rPr>
              <a:t>xhibit </a:t>
            </a:r>
          </a:p>
          <a:p>
            <a:pPr marL="742950" lvl="1" indent="-285750">
              <a:buClr>
                <a:srgbClr val="C00000"/>
              </a:buClr>
              <a:buFont typeface="Arial" panose="020B0604020202020204" pitchFamily="34" charset="0"/>
              <a:buChar char="•"/>
            </a:pPr>
            <a:r>
              <a:rPr lang="en-US" sz="2000" dirty="0">
                <a:latin typeface="Book Antiqua" panose="02040602050305030304" pitchFamily="18" charset="0"/>
              </a:rPr>
              <a:t>H</a:t>
            </a:r>
            <a:r>
              <a:rPr lang="en-US" sz="2000" dirty="0" smtClean="0">
                <a:latin typeface="Book Antiqua" panose="02040602050305030304" pitchFamily="18" charset="0"/>
              </a:rPr>
              <a:t>igh level of resiliency</a:t>
            </a:r>
          </a:p>
          <a:p>
            <a:pPr marL="742950" lvl="1" indent="-285750">
              <a:buClr>
                <a:srgbClr val="C00000"/>
              </a:buClr>
              <a:buFont typeface="Arial" panose="020B0604020202020204" pitchFamily="34" charset="0"/>
              <a:buChar char="•"/>
            </a:pPr>
            <a:r>
              <a:rPr lang="en-US" sz="2000" dirty="0">
                <a:latin typeface="Book Antiqua" panose="02040602050305030304" pitchFamily="18" charset="0"/>
              </a:rPr>
              <a:t>A</a:t>
            </a:r>
            <a:r>
              <a:rPr lang="en-US" sz="2000" dirty="0" smtClean="0">
                <a:latin typeface="Book Antiqua" panose="02040602050305030304" pitchFamily="18" charset="0"/>
              </a:rPr>
              <a:t>dvanced team-building skills</a:t>
            </a:r>
          </a:p>
          <a:p>
            <a:pPr marL="742950" lvl="1" indent="-285750">
              <a:buClr>
                <a:srgbClr val="C00000"/>
              </a:buClr>
              <a:buFont typeface="Arial" panose="020B0604020202020204" pitchFamily="34" charset="0"/>
              <a:buChar char="•"/>
            </a:pPr>
            <a:r>
              <a:rPr lang="en-US" sz="2000" dirty="0">
                <a:latin typeface="Book Antiqua" panose="02040602050305030304" pitchFamily="18" charset="0"/>
              </a:rPr>
              <a:t>S</a:t>
            </a:r>
            <a:r>
              <a:rPr lang="en-US" sz="2000" dirty="0" smtClean="0">
                <a:latin typeface="Book Antiqua" panose="02040602050305030304" pitchFamily="18" charset="0"/>
              </a:rPr>
              <a:t>trong organizational commitment </a:t>
            </a:r>
            <a:endParaRPr lang="en-US" sz="2000" dirty="0">
              <a:latin typeface="Book Antiqua" panose="02040602050305030304" pitchFamily="18" charset="0"/>
            </a:endParaRPr>
          </a:p>
          <a:p>
            <a:pPr marL="285750" lvl="1" indent="-285750">
              <a:buClr>
                <a:srgbClr val="C00000"/>
              </a:buClr>
              <a:buFont typeface="Arial" panose="020B0604020202020204" pitchFamily="34" charset="0"/>
              <a:buChar char="•"/>
            </a:pPr>
            <a:r>
              <a:rPr lang="en-US" sz="2000" dirty="0">
                <a:latin typeface="Book Antiqua" panose="02040602050305030304" pitchFamily="18" charset="0"/>
              </a:rPr>
              <a:t>Leverage </a:t>
            </a:r>
            <a:r>
              <a:rPr lang="en-US" sz="2000" dirty="0" smtClean="0">
                <a:latin typeface="Book Antiqua" panose="02040602050305030304" pitchFamily="18" charset="0"/>
              </a:rPr>
              <a:t>cross-cultural experiences</a:t>
            </a:r>
            <a:endParaRPr lang="en-US" sz="2000" dirty="0">
              <a:latin typeface="Book Antiqua" panose="02040602050305030304" pitchFamily="18" charset="0"/>
            </a:endParaRPr>
          </a:p>
          <a:p>
            <a:pPr marL="285750" lvl="1" indent="-285750">
              <a:buClr>
                <a:srgbClr val="C00000"/>
              </a:buClr>
              <a:buFont typeface="Arial" panose="020B0604020202020204" pitchFamily="34" charset="0"/>
              <a:buChar char="•"/>
            </a:pPr>
            <a:r>
              <a:rPr lang="en-US" sz="2000" dirty="0">
                <a:latin typeface="Book Antiqua" panose="02040602050305030304" pitchFamily="18" charset="0"/>
              </a:rPr>
              <a:t>Experience and skills in diverse work settings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3171" y="1837765"/>
            <a:ext cx="4156301" cy="2034553"/>
          </a:xfrm>
          <a:prstGeom prst="rect">
            <a:avLst/>
          </a:prstGeom>
        </p:spPr>
      </p:pic>
    </p:spTree>
    <p:extLst>
      <p:ext uri="{BB962C8B-B14F-4D97-AF65-F5344CB8AC3E}">
        <p14:creationId xmlns:p14="http://schemas.microsoft.com/office/powerpoint/2010/main" val="13105488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09302" y="1717429"/>
            <a:ext cx="9525020" cy="2916704"/>
          </a:xfrm>
        </p:spPr>
        <p:txBody>
          <a:bodyPr>
            <a:normAutofit fontScale="90000"/>
          </a:bodyPr>
          <a:lstStyle/>
          <a:p>
            <a:pPr algn="l"/>
            <a:r>
              <a:rPr lang="en-US" sz="2000" dirty="0">
                <a:latin typeface="Book Antiqua" panose="02040602050305030304" pitchFamily="18" charset="0"/>
              </a:rPr>
              <a:t>The unique challenges veterans face in the labor force are assimilating to </a:t>
            </a:r>
            <a:r>
              <a:rPr lang="en-US" sz="2000" b="1" dirty="0">
                <a:latin typeface="Book Antiqua" panose="02040602050305030304" pitchFamily="18" charset="0"/>
              </a:rPr>
              <a:t>civilian culture, lifestyle, and feeling a sense of purpose.</a:t>
            </a:r>
            <a:r>
              <a:rPr lang="en-US" sz="2000" dirty="0">
                <a:latin typeface="Book Antiqua" panose="02040602050305030304" pitchFamily="18" charset="0"/>
              </a:rPr>
              <a:t> Prior to transitioning, many military members work on their resumes but it never fully prepares them for the reality of applying for jobs in the civilian force. </a:t>
            </a:r>
            <a:br>
              <a:rPr lang="en-US" sz="2000" dirty="0">
                <a:latin typeface="Book Antiqua" panose="02040602050305030304" pitchFamily="18" charset="0"/>
              </a:rPr>
            </a:br>
            <a:r>
              <a:rPr lang="en-US" sz="2000" dirty="0" smtClean="0">
                <a:latin typeface="Book Antiqua" panose="02040602050305030304" pitchFamily="18" charset="0"/>
              </a:rPr>
              <a:t/>
            </a:r>
            <a:br>
              <a:rPr lang="en-US" sz="2000" dirty="0" smtClean="0">
                <a:latin typeface="Book Antiqua" panose="02040602050305030304" pitchFamily="18" charset="0"/>
              </a:rPr>
            </a:br>
            <a:r>
              <a:rPr lang="en-US" sz="2000" dirty="0" smtClean="0">
                <a:latin typeface="Book Antiqua" panose="02040602050305030304" pitchFamily="18" charset="0"/>
              </a:rPr>
              <a:t>The </a:t>
            </a:r>
            <a:r>
              <a:rPr lang="en-US" sz="2000" dirty="0">
                <a:latin typeface="Book Antiqua" panose="02040602050305030304" pitchFamily="18" charset="0"/>
              </a:rPr>
              <a:t>job market is more complicated than it seems and jobs do not come easy. Also, after wearing a uniform everyday for so many years, figuring out what is work appropriate attire can be a challenge. </a:t>
            </a:r>
            <a:br>
              <a:rPr lang="en-US" sz="2000" dirty="0">
                <a:latin typeface="Book Antiqua" panose="02040602050305030304" pitchFamily="18" charset="0"/>
              </a:rPr>
            </a:br>
            <a:r>
              <a:rPr lang="en-US" sz="2000" dirty="0" smtClean="0">
                <a:latin typeface="Book Antiqua" panose="02040602050305030304" pitchFamily="18" charset="0"/>
              </a:rPr>
              <a:t/>
            </a:r>
            <a:br>
              <a:rPr lang="en-US" sz="2000" dirty="0" smtClean="0">
                <a:latin typeface="Book Antiqua" panose="02040602050305030304" pitchFamily="18" charset="0"/>
              </a:rPr>
            </a:br>
            <a:r>
              <a:rPr lang="en-US" sz="2000" dirty="0" smtClean="0">
                <a:latin typeface="Book Antiqua" panose="02040602050305030304" pitchFamily="18" charset="0"/>
              </a:rPr>
              <a:t>Veterans </a:t>
            </a:r>
            <a:r>
              <a:rPr lang="en-US" sz="2000" dirty="0">
                <a:latin typeface="Book Antiqua" panose="02040602050305030304" pitchFamily="18" charset="0"/>
              </a:rPr>
              <a:t>encounter a need to shift their mindset, realizing that they will not encounter the same camaraderie they had while in service. This presents a dilemma and compounds feelings of trying to discover meaning in what they do compared to what they did while they served.”</a:t>
            </a:r>
            <a:br>
              <a:rPr lang="en-US" sz="2000" dirty="0">
                <a:latin typeface="Book Antiqua" panose="02040602050305030304" pitchFamily="18" charset="0"/>
              </a:rPr>
            </a:br>
            <a:r>
              <a:rPr lang="en-US" sz="2000" dirty="0">
                <a:latin typeface="Book Antiqua" panose="02040602050305030304" pitchFamily="18" charset="0"/>
              </a:rPr>
              <a:t/>
            </a:r>
            <a:br>
              <a:rPr lang="en-US" sz="2000" dirty="0">
                <a:latin typeface="Book Antiqua" panose="02040602050305030304" pitchFamily="18" charset="0"/>
              </a:rPr>
            </a:br>
            <a:endParaRPr lang="en-US" sz="2000" dirty="0"/>
          </a:p>
        </p:txBody>
      </p:sp>
      <p:sp>
        <p:nvSpPr>
          <p:cNvPr id="6" name="Text Placeholder 5"/>
          <p:cNvSpPr>
            <a:spLocks noGrp="1"/>
          </p:cNvSpPr>
          <p:nvPr>
            <p:ph type="body" sz="half" idx="13"/>
          </p:nvPr>
        </p:nvSpPr>
        <p:spPr>
          <a:xfrm>
            <a:off x="1773002" y="4840956"/>
            <a:ext cx="8667956" cy="377768"/>
          </a:xfrm>
        </p:spPr>
        <p:txBody>
          <a:bodyPr>
            <a:noAutofit/>
          </a:bodyPr>
          <a:lstStyle/>
          <a:p>
            <a:pPr algn="ctr"/>
            <a:r>
              <a:rPr lang="en-US" sz="4000" dirty="0" smtClean="0">
                <a:solidFill>
                  <a:schemeClr val="tx1"/>
                </a:solidFill>
                <a:latin typeface="Constantia" panose="02030602050306030303" pitchFamily="18" charset="0"/>
              </a:rPr>
              <a:t>Anna </a:t>
            </a:r>
            <a:r>
              <a:rPr lang="en-US" sz="4000" dirty="0" smtClean="0">
                <a:solidFill>
                  <a:schemeClr val="tx1"/>
                </a:solidFill>
                <a:latin typeface="Constantia" panose="02030602050306030303" pitchFamily="18" charset="0"/>
              </a:rPr>
              <a:t>kerry</a:t>
            </a:r>
            <a:endParaRPr lang="en-US" sz="4000" dirty="0">
              <a:solidFill>
                <a:schemeClr val="tx1"/>
              </a:solidFill>
              <a:latin typeface="Constantia" panose="02030602050306030303" pitchFamily="18" charset="0"/>
            </a:endParaRPr>
          </a:p>
        </p:txBody>
      </p:sp>
    </p:spTree>
    <p:extLst>
      <p:ext uri="{BB962C8B-B14F-4D97-AF65-F5344CB8AC3E}">
        <p14:creationId xmlns:p14="http://schemas.microsoft.com/office/powerpoint/2010/main" val="31358326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081" y="103994"/>
            <a:ext cx="4310544" cy="919960"/>
          </a:xfrm>
        </p:spPr>
        <p:txBody>
          <a:bodyPr>
            <a:normAutofit/>
          </a:bodyPr>
          <a:lstStyle/>
          <a:p>
            <a:r>
              <a:rPr lang="en-US" sz="4000" dirty="0" smtClean="0">
                <a:solidFill>
                  <a:schemeClr val="tx1"/>
                </a:solidFill>
                <a:latin typeface="Constantia" panose="02030602050306030303" pitchFamily="18" charset="0"/>
              </a:rPr>
              <a:t>ANNA KERRY</a:t>
            </a:r>
            <a:endParaRPr lang="en-US" sz="4000" dirty="0">
              <a:solidFill>
                <a:schemeClr val="tx1"/>
              </a:solidFill>
              <a:latin typeface="Constantia" panose="02030602050306030303" pitchFamily="18" charset="0"/>
            </a:endParaRPr>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l="23358" r="23358"/>
          <a:stretch>
            <a:fillRect/>
          </a:stretch>
        </p:blipFill>
        <p:spPr>
          <a:xfrm>
            <a:off x="287935" y="349553"/>
            <a:ext cx="3598146" cy="5071533"/>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52400" y="5575275"/>
            <a:ext cx="5050971" cy="369332"/>
          </a:xfrm>
          <a:prstGeom prst="rect">
            <a:avLst/>
          </a:prstGeom>
          <a:noFill/>
        </p:spPr>
        <p:txBody>
          <a:bodyPr wrap="square" rtlCol="0">
            <a:spAutoFit/>
          </a:bodyPr>
          <a:lstStyle/>
          <a:p>
            <a:r>
              <a:rPr lang="en-US" dirty="0">
                <a:solidFill>
                  <a:schemeClr val="bg1"/>
                </a:solidFill>
                <a:latin typeface="Book Antiqua" panose="02040602050305030304" pitchFamily="18" charset="0"/>
              </a:rPr>
              <a:t>U.S. Navy Lt. Surface Warfare Officer </a:t>
            </a:r>
          </a:p>
        </p:txBody>
      </p:sp>
      <p:sp>
        <p:nvSpPr>
          <p:cNvPr id="8" name="TextBox 7"/>
          <p:cNvSpPr txBox="1"/>
          <p:nvPr/>
        </p:nvSpPr>
        <p:spPr>
          <a:xfrm>
            <a:off x="7650906" y="5569263"/>
            <a:ext cx="3897087" cy="369332"/>
          </a:xfrm>
          <a:prstGeom prst="rect">
            <a:avLst/>
          </a:prstGeom>
          <a:noFill/>
        </p:spPr>
        <p:txBody>
          <a:bodyPr wrap="square" rtlCol="0">
            <a:spAutoFit/>
          </a:bodyPr>
          <a:lstStyle/>
          <a:p>
            <a:r>
              <a:rPr lang="en-US" dirty="0" smtClean="0">
                <a:solidFill>
                  <a:schemeClr val="bg1"/>
                </a:solidFill>
                <a:latin typeface="Book Antiqua" panose="02040602050305030304" pitchFamily="18" charset="0"/>
              </a:rPr>
              <a:t>Mrs. Quantico America 2019</a:t>
            </a:r>
            <a:endParaRPr lang="en-US" dirty="0">
              <a:solidFill>
                <a:schemeClr val="bg1"/>
              </a:solidFill>
              <a:latin typeface="Book Antiqua" panose="0204060205030503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1197" y="1039133"/>
            <a:ext cx="5506119" cy="43819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25234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3577" y="899328"/>
            <a:ext cx="11147997" cy="1674479"/>
          </a:xfrm>
        </p:spPr>
        <p:txBody>
          <a:bodyPr>
            <a:normAutofit/>
          </a:bodyPr>
          <a:lstStyle/>
          <a:p>
            <a:pPr algn="ctr"/>
            <a:r>
              <a:rPr lang="en-US" b="1" dirty="0" smtClean="0">
                <a:latin typeface="Book Antiqua" panose="02040602050305030304" pitchFamily="18" charset="0"/>
              </a:rPr>
              <a:t>PROFESSIONAL ASSISTANCE</a:t>
            </a:r>
            <a:endParaRPr lang="en-US" b="1" dirty="0">
              <a:latin typeface="Book Antiqua" panose="0204060205030503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6846" y="2567352"/>
            <a:ext cx="2549769" cy="2549769"/>
          </a:xfrm>
          <a:prstGeom prst="rect">
            <a:avLst/>
          </a:prstGeom>
        </p:spPr>
      </p:pic>
    </p:spTree>
    <p:extLst>
      <p:ext uri="{BB962C8B-B14F-4D97-AF65-F5344CB8AC3E}">
        <p14:creationId xmlns:p14="http://schemas.microsoft.com/office/powerpoint/2010/main" val="37815099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7160" y="267015"/>
            <a:ext cx="10394707" cy="1158140"/>
          </a:xfrm>
        </p:spPr>
        <p:txBody>
          <a:bodyPr>
            <a:normAutofit/>
          </a:bodyPr>
          <a:lstStyle/>
          <a:p>
            <a:pPr algn="ctr"/>
            <a:r>
              <a:rPr lang="en-US" sz="4000" b="1" dirty="0" smtClean="0">
                <a:latin typeface="Book Antiqua" panose="02040602050305030304" pitchFamily="18" charset="0"/>
              </a:rPr>
              <a:t>Employment for veterans</a:t>
            </a:r>
            <a:endParaRPr lang="en-US" sz="4000" b="1" dirty="0">
              <a:latin typeface="Book Antiqua" panose="02040602050305030304" pitchFamily="18" charset="0"/>
            </a:endParaRPr>
          </a:p>
        </p:txBody>
      </p:sp>
      <p:sp>
        <p:nvSpPr>
          <p:cNvPr id="5" name="Text Placeholder 4"/>
          <p:cNvSpPr>
            <a:spLocks noGrp="1"/>
          </p:cNvSpPr>
          <p:nvPr>
            <p:ph type="body" idx="1"/>
          </p:nvPr>
        </p:nvSpPr>
        <p:spPr/>
        <p:txBody>
          <a:bodyPr/>
          <a:lstStyle/>
          <a:p>
            <a:r>
              <a:rPr lang="en-US" sz="3600" dirty="0" smtClean="0">
                <a:latin typeface="Book Antiqua" panose="02040602050305030304" pitchFamily="18" charset="0"/>
              </a:rPr>
              <a:t>unemployment</a:t>
            </a:r>
            <a:endParaRPr lang="en-US" sz="3600" dirty="0">
              <a:latin typeface="Book Antiqua" panose="02040602050305030304" pitchFamily="18" charset="0"/>
            </a:endParaRPr>
          </a:p>
        </p:txBody>
      </p:sp>
      <p:sp>
        <p:nvSpPr>
          <p:cNvPr id="7" name="Content Placeholder 6"/>
          <p:cNvSpPr>
            <a:spLocks noGrp="1"/>
          </p:cNvSpPr>
          <p:nvPr>
            <p:ph sz="quarter" idx="13"/>
          </p:nvPr>
        </p:nvSpPr>
        <p:spPr/>
        <p:txBody>
          <a:bodyPr>
            <a:normAutofit/>
          </a:bodyPr>
          <a:lstStyle/>
          <a:p>
            <a:r>
              <a:rPr lang="en-US" sz="2400" dirty="0">
                <a:latin typeface="Book Antiqua" panose="02040602050305030304" pitchFamily="18" charset="0"/>
              </a:rPr>
              <a:t>Male veteran unemployment - </a:t>
            </a:r>
            <a:r>
              <a:rPr lang="en-US" sz="2400" dirty="0">
                <a:effectLst>
                  <a:outerShdw blurRad="38100" dist="38100" dir="2700000" algn="tl">
                    <a:srgbClr val="000000">
                      <a:alpha val="43137"/>
                    </a:srgbClr>
                  </a:outerShdw>
                </a:effectLst>
                <a:latin typeface="Book Antiqua" panose="02040602050305030304" pitchFamily="18" charset="0"/>
              </a:rPr>
              <a:t>3.6</a:t>
            </a:r>
            <a:r>
              <a:rPr lang="en-US" sz="2400" dirty="0" smtClean="0">
                <a:effectLst>
                  <a:outerShdw blurRad="38100" dist="38100" dir="2700000" algn="tl">
                    <a:srgbClr val="000000">
                      <a:alpha val="43137"/>
                    </a:srgbClr>
                  </a:outerShdw>
                </a:effectLst>
                <a:latin typeface="Book Antiqua" panose="02040602050305030304" pitchFamily="18" charset="0"/>
              </a:rPr>
              <a:t>%</a:t>
            </a:r>
          </a:p>
          <a:p>
            <a:r>
              <a:rPr lang="en-US" sz="2400" dirty="0" smtClean="0">
                <a:latin typeface="Book Antiqua" panose="02040602050305030304" pitchFamily="18" charset="0"/>
              </a:rPr>
              <a:t>Female </a:t>
            </a:r>
            <a:r>
              <a:rPr lang="en-US" sz="2400" dirty="0">
                <a:latin typeface="Book Antiqua" panose="02040602050305030304" pitchFamily="18" charset="0"/>
              </a:rPr>
              <a:t>veteran unemployment – </a:t>
            </a:r>
            <a:r>
              <a:rPr lang="en-US" sz="2400" dirty="0">
                <a:effectLst>
                  <a:outerShdw blurRad="38100" dist="38100" dir="2700000" algn="tl">
                    <a:srgbClr val="000000">
                      <a:alpha val="43137"/>
                    </a:srgbClr>
                  </a:outerShdw>
                </a:effectLst>
                <a:latin typeface="Book Antiqua" panose="02040602050305030304" pitchFamily="18" charset="0"/>
              </a:rPr>
              <a:t>4.1% </a:t>
            </a:r>
            <a:endParaRPr lang="en-US" sz="2400" dirty="0" smtClean="0">
              <a:effectLst>
                <a:outerShdw blurRad="38100" dist="38100" dir="2700000" algn="tl">
                  <a:srgbClr val="000000">
                    <a:alpha val="43137"/>
                  </a:srgbClr>
                </a:outerShdw>
              </a:effectLst>
              <a:latin typeface="Book Antiqua" panose="02040602050305030304" pitchFamily="18" charset="0"/>
            </a:endParaRPr>
          </a:p>
          <a:p>
            <a:pPr marL="0" indent="0">
              <a:buNone/>
            </a:pPr>
            <a:endParaRPr lang="en-US" sz="2400" dirty="0">
              <a:latin typeface="Book Antiqua" panose="02040602050305030304" pitchFamily="18" charset="0"/>
            </a:endParaRPr>
          </a:p>
          <a:p>
            <a:endParaRPr lang="en-US" dirty="0"/>
          </a:p>
        </p:txBody>
      </p:sp>
      <p:sp>
        <p:nvSpPr>
          <p:cNvPr id="6" name="Text Placeholder 5"/>
          <p:cNvSpPr>
            <a:spLocks noGrp="1"/>
          </p:cNvSpPr>
          <p:nvPr>
            <p:ph type="body" sz="quarter" idx="3"/>
          </p:nvPr>
        </p:nvSpPr>
        <p:spPr/>
        <p:txBody>
          <a:bodyPr/>
          <a:lstStyle/>
          <a:p>
            <a:r>
              <a:rPr lang="en-US" sz="3600" dirty="0" smtClean="0">
                <a:latin typeface="Book Antiqua" panose="02040602050305030304" pitchFamily="18" charset="0"/>
              </a:rPr>
              <a:t>Post-9/11</a:t>
            </a:r>
            <a:endParaRPr lang="en-US" sz="3600" dirty="0">
              <a:latin typeface="Book Antiqua" panose="02040602050305030304" pitchFamily="18" charset="0"/>
            </a:endParaRPr>
          </a:p>
        </p:txBody>
      </p:sp>
      <p:sp>
        <p:nvSpPr>
          <p:cNvPr id="8" name="Content Placeholder 7"/>
          <p:cNvSpPr>
            <a:spLocks noGrp="1"/>
          </p:cNvSpPr>
          <p:nvPr>
            <p:ph sz="quarter" idx="14"/>
          </p:nvPr>
        </p:nvSpPr>
        <p:spPr/>
        <p:txBody>
          <a:bodyPr/>
          <a:lstStyle/>
          <a:p>
            <a:r>
              <a:rPr lang="en-US" sz="2400" dirty="0">
                <a:latin typeface="Book Antiqua" panose="02040602050305030304" pitchFamily="18" charset="0"/>
              </a:rPr>
              <a:t>Male veteran unemployment – </a:t>
            </a:r>
            <a:r>
              <a:rPr lang="en-US" sz="2400" dirty="0">
                <a:effectLst>
                  <a:outerShdw blurRad="38100" dist="38100" dir="2700000" algn="tl">
                    <a:srgbClr val="000000">
                      <a:alpha val="43137"/>
                    </a:srgbClr>
                  </a:outerShdw>
                </a:effectLst>
                <a:latin typeface="Book Antiqua" panose="02040602050305030304" pitchFamily="18" charset="0"/>
              </a:rPr>
              <a:t>4.3% </a:t>
            </a:r>
            <a:endParaRPr lang="en-US" sz="2400" dirty="0" smtClean="0">
              <a:effectLst>
                <a:outerShdw blurRad="38100" dist="38100" dir="2700000" algn="tl">
                  <a:srgbClr val="000000">
                    <a:alpha val="43137"/>
                  </a:srgbClr>
                </a:outerShdw>
              </a:effectLst>
              <a:latin typeface="Book Antiqua" panose="02040602050305030304" pitchFamily="18" charset="0"/>
            </a:endParaRPr>
          </a:p>
          <a:p>
            <a:r>
              <a:rPr lang="en-US" sz="2400" dirty="0" smtClean="0">
                <a:latin typeface="Book Antiqua" panose="02040602050305030304" pitchFamily="18" charset="0"/>
              </a:rPr>
              <a:t>Female </a:t>
            </a:r>
            <a:r>
              <a:rPr lang="en-US" sz="2400" dirty="0">
                <a:latin typeface="Book Antiqua" panose="02040602050305030304" pitchFamily="18" charset="0"/>
              </a:rPr>
              <a:t>veteran unemployment – </a:t>
            </a:r>
            <a:r>
              <a:rPr lang="en-US" sz="2400" dirty="0">
                <a:effectLst>
                  <a:outerShdw blurRad="38100" dist="38100" dir="2700000" algn="tl">
                    <a:srgbClr val="000000">
                      <a:alpha val="43137"/>
                    </a:srgbClr>
                  </a:outerShdw>
                </a:effectLst>
                <a:latin typeface="Book Antiqua" panose="02040602050305030304" pitchFamily="18" charset="0"/>
              </a:rPr>
              <a:t>5.5% </a:t>
            </a:r>
            <a:endParaRPr lang="en-US" sz="2400" dirty="0" smtClean="0">
              <a:effectLst>
                <a:outerShdw blurRad="38100" dist="38100" dir="2700000" algn="tl">
                  <a:srgbClr val="000000">
                    <a:alpha val="43137"/>
                  </a:srgbClr>
                </a:outerShdw>
              </a:effectLst>
              <a:latin typeface="Book Antiqua" panose="02040602050305030304" pitchFamily="18" charset="0"/>
            </a:endParaRPr>
          </a:p>
          <a:p>
            <a:pPr marL="0" indent="0">
              <a:buNone/>
            </a:pPr>
            <a:endParaRPr lang="en-US" dirty="0"/>
          </a:p>
        </p:txBody>
      </p:sp>
    </p:spTree>
    <p:extLst>
      <p:ext uri="{BB962C8B-B14F-4D97-AF65-F5344CB8AC3E}">
        <p14:creationId xmlns:p14="http://schemas.microsoft.com/office/powerpoint/2010/main" val="23833553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46315"/>
            <a:ext cx="11158882" cy="1617082"/>
          </a:xfrm>
        </p:spPr>
        <p:txBody>
          <a:bodyPr>
            <a:normAutofit fontScale="90000"/>
          </a:bodyPr>
          <a:lstStyle/>
          <a:p>
            <a:pPr algn="ctr"/>
            <a:r>
              <a:rPr lang="en-US" sz="4000" b="1" dirty="0">
                <a:latin typeface="Book Antiqua" panose="02040602050305030304" pitchFamily="18" charset="0"/>
              </a:rPr>
              <a:t>Entrepreneurship for Women Veterans</a:t>
            </a:r>
            <a:r>
              <a:rPr lang="en-US" dirty="0"/>
              <a:t/>
            </a:r>
            <a:br>
              <a:rPr lang="en-US" dirty="0"/>
            </a:br>
            <a:r>
              <a:rPr lang="en-US" dirty="0"/>
              <a:t/>
            </a:r>
            <a:br>
              <a:rPr lang="en-US" dirty="0"/>
            </a:br>
            <a:endParaRPr lang="en-US" dirty="0"/>
          </a:p>
        </p:txBody>
      </p:sp>
      <p:sp>
        <p:nvSpPr>
          <p:cNvPr id="3" name="Content Placeholder 2"/>
          <p:cNvSpPr>
            <a:spLocks noGrp="1"/>
          </p:cNvSpPr>
          <p:nvPr>
            <p:ph sz="quarter" idx="13"/>
          </p:nvPr>
        </p:nvSpPr>
        <p:spPr>
          <a:xfrm>
            <a:off x="152400" y="1231410"/>
            <a:ext cx="11691257" cy="3984171"/>
          </a:xfrm>
        </p:spPr>
        <p:txBody>
          <a:bodyPr>
            <a:normAutofit/>
          </a:bodyPr>
          <a:lstStyle/>
          <a:p>
            <a:r>
              <a:rPr lang="en-US" dirty="0">
                <a:latin typeface="Book Antiqua" panose="02040602050305030304" pitchFamily="18" charset="0"/>
              </a:rPr>
              <a:t>About </a:t>
            </a:r>
            <a:r>
              <a:rPr lang="en-US" b="1" dirty="0">
                <a:effectLst>
                  <a:outerShdw blurRad="38100" dist="38100" dir="2700000" algn="tl">
                    <a:srgbClr val="000000">
                      <a:alpha val="43137"/>
                    </a:srgbClr>
                  </a:outerShdw>
                </a:effectLst>
                <a:latin typeface="Book Antiqua" panose="02040602050305030304" pitchFamily="18" charset="0"/>
              </a:rPr>
              <a:t>15%</a:t>
            </a:r>
            <a:r>
              <a:rPr lang="en-US" dirty="0">
                <a:latin typeface="Book Antiqua" panose="02040602050305030304" pitchFamily="18" charset="0"/>
              </a:rPr>
              <a:t> of veteran-owned businesses are </a:t>
            </a:r>
            <a:r>
              <a:rPr lang="en-US" b="1" dirty="0">
                <a:effectLst>
                  <a:outerShdw blurRad="38100" dist="38100" dir="2700000" algn="tl">
                    <a:srgbClr val="000000">
                      <a:alpha val="43137"/>
                    </a:srgbClr>
                  </a:outerShdw>
                </a:effectLst>
                <a:latin typeface="Book Antiqua" panose="02040602050305030304" pitchFamily="18" charset="0"/>
              </a:rPr>
              <a:t>owned by </a:t>
            </a:r>
            <a:r>
              <a:rPr lang="en-US" b="1" dirty="0" smtClean="0">
                <a:effectLst>
                  <a:outerShdw blurRad="38100" dist="38100" dir="2700000" algn="tl">
                    <a:srgbClr val="000000">
                      <a:alpha val="43137"/>
                    </a:srgbClr>
                  </a:outerShdw>
                </a:effectLst>
                <a:latin typeface="Book Antiqua" panose="02040602050305030304" pitchFamily="18" charset="0"/>
              </a:rPr>
              <a:t>women</a:t>
            </a:r>
          </a:p>
          <a:p>
            <a:pPr marL="0" indent="0">
              <a:buNone/>
            </a:pPr>
            <a:endParaRPr lang="en-US" dirty="0">
              <a:latin typeface="Book Antiqua" panose="02040602050305030304" pitchFamily="18" charset="0"/>
            </a:endParaRPr>
          </a:p>
          <a:p>
            <a:r>
              <a:rPr lang="en-US" dirty="0">
                <a:latin typeface="Book Antiqua" panose="02040602050305030304" pitchFamily="18" charset="0"/>
              </a:rPr>
              <a:t>Obstacles </a:t>
            </a:r>
          </a:p>
          <a:p>
            <a:pPr marL="0" indent="0">
              <a:buNone/>
            </a:pPr>
            <a:r>
              <a:rPr lang="en-US" dirty="0" smtClean="0">
                <a:latin typeface="Book Antiqua" panose="02040602050305030304" pitchFamily="18" charset="0"/>
              </a:rPr>
              <a:t>	Female veterans </a:t>
            </a:r>
            <a:r>
              <a:rPr lang="en-US" dirty="0">
                <a:latin typeface="Book Antiqua" panose="02040602050305030304" pitchFamily="18" charset="0"/>
              </a:rPr>
              <a:t>experience </a:t>
            </a:r>
            <a:r>
              <a:rPr lang="en-US" b="1" dirty="0">
                <a:effectLst>
                  <a:outerShdw blurRad="38100" dist="38100" dir="2700000" algn="tl">
                    <a:srgbClr val="000000">
                      <a:alpha val="43137"/>
                    </a:srgbClr>
                  </a:outerShdw>
                </a:effectLst>
                <a:latin typeface="Book Antiqua" panose="02040602050305030304" pitchFamily="18" charset="0"/>
              </a:rPr>
              <a:t>at least one obstacle/barrier </a:t>
            </a:r>
            <a:r>
              <a:rPr lang="en-US" dirty="0">
                <a:latin typeface="Book Antiqua" panose="02040602050305030304" pitchFamily="18" charset="0"/>
              </a:rPr>
              <a:t>to starting </a:t>
            </a:r>
            <a:r>
              <a:rPr lang="en-US" dirty="0" smtClean="0">
                <a:latin typeface="Book Antiqua" panose="02040602050305030304" pitchFamily="18" charset="0"/>
              </a:rPr>
              <a:t>	and </a:t>
            </a:r>
            <a:r>
              <a:rPr lang="en-US" dirty="0">
                <a:latin typeface="Book Antiqua" panose="02040602050305030304" pitchFamily="18" charset="0"/>
              </a:rPr>
              <a:t>owning their business – 83% </a:t>
            </a:r>
          </a:p>
          <a:p>
            <a:pPr marL="0" indent="0">
              <a:buNone/>
            </a:pPr>
            <a:r>
              <a:rPr lang="en-US" dirty="0"/>
              <a:t/>
            </a:r>
            <a:br>
              <a:rPr lang="en-US" dirty="0"/>
            </a:br>
            <a:endParaRPr lang="en-US" dirty="0"/>
          </a:p>
        </p:txBody>
      </p:sp>
    </p:spTree>
    <p:extLst>
      <p:ext uri="{BB962C8B-B14F-4D97-AF65-F5344CB8AC3E}">
        <p14:creationId xmlns:p14="http://schemas.microsoft.com/office/powerpoint/2010/main" val="27369140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6847"/>
            <a:ext cx="11295184" cy="1151965"/>
          </a:xfrm>
        </p:spPr>
        <p:txBody>
          <a:bodyPr>
            <a:normAutofit/>
          </a:bodyPr>
          <a:lstStyle/>
          <a:p>
            <a:pPr algn="ctr"/>
            <a:r>
              <a:rPr lang="en-US" sz="2800" dirty="0" smtClean="0">
                <a:latin typeface="Book Antiqua" panose="02040602050305030304" pitchFamily="18" charset="0"/>
              </a:rPr>
              <a:t>HOW A VETERAN CAN TRANSFER THEIR MILITARY SKILLS INTO A CAREER</a:t>
            </a:r>
            <a:endParaRPr lang="en-US" sz="2800" dirty="0">
              <a:latin typeface="Book Antiqua" panose="02040602050305030304" pitchFamily="18" charset="0"/>
            </a:endParaRPr>
          </a:p>
        </p:txBody>
      </p:sp>
      <p:sp>
        <p:nvSpPr>
          <p:cNvPr id="3" name="Content Placeholder 2"/>
          <p:cNvSpPr>
            <a:spLocks noGrp="1"/>
          </p:cNvSpPr>
          <p:nvPr>
            <p:ph sz="quarter" idx="13"/>
          </p:nvPr>
        </p:nvSpPr>
        <p:spPr>
          <a:xfrm>
            <a:off x="674077" y="1699846"/>
            <a:ext cx="10394707" cy="3856892"/>
          </a:xfrm>
        </p:spPr>
        <p:txBody>
          <a:bodyPr>
            <a:normAutofit fontScale="32500" lnSpcReduction="20000"/>
          </a:bodyPr>
          <a:lstStyle/>
          <a:p>
            <a:pPr>
              <a:buFont typeface="Wingdings" panose="05000000000000000000" pitchFamily="2" charset="2"/>
              <a:buChar char="q"/>
            </a:pPr>
            <a:r>
              <a:rPr lang="en-US" sz="3000" b="1" dirty="0" smtClean="0">
                <a:latin typeface="Book Antiqua" panose="02040602050305030304" pitchFamily="18" charset="0"/>
              </a:rPr>
              <a:t>Leadership</a:t>
            </a:r>
            <a:endParaRPr lang="en-US" sz="3000" dirty="0">
              <a:latin typeface="Book Antiqua" panose="02040602050305030304" pitchFamily="18" charset="0"/>
            </a:endParaRPr>
          </a:p>
          <a:p>
            <a:pPr>
              <a:buFont typeface="Wingdings" panose="05000000000000000000" pitchFamily="2" charset="2"/>
              <a:buChar char="ü"/>
            </a:pPr>
            <a:r>
              <a:rPr lang="en-US" sz="3000" dirty="0" smtClean="0">
                <a:latin typeface="Book Antiqua" panose="02040602050305030304" pitchFamily="18" charset="0"/>
              </a:rPr>
              <a:t>This </a:t>
            </a:r>
            <a:r>
              <a:rPr lang="en-US" sz="3000" dirty="0">
                <a:latin typeface="Book Antiqua" panose="02040602050305030304" pitchFamily="18" charset="0"/>
              </a:rPr>
              <a:t>is the trait </a:t>
            </a:r>
            <a:r>
              <a:rPr lang="en-US" sz="3000" dirty="0" smtClean="0">
                <a:latin typeface="Book Antiqua" panose="02040602050305030304" pitchFamily="18" charset="0"/>
              </a:rPr>
              <a:t>that all Veterans have. </a:t>
            </a:r>
            <a:r>
              <a:rPr lang="en-US" sz="3000" dirty="0">
                <a:latin typeface="Book Antiqua" panose="02040602050305030304" pitchFamily="18" charset="0"/>
              </a:rPr>
              <a:t>Most Veterans leave the military having some form of leadership experience. Some Veterans led entire commands, while others were responsible for a single human being. Either way, that experience is valuable for the work place. </a:t>
            </a:r>
            <a:endParaRPr lang="en-US" sz="3000" dirty="0">
              <a:latin typeface="Book Antiqua" panose="02040602050305030304" pitchFamily="18" charset="0"/>
            </a:endParaRPr>
          </a:p>
          <a:p>
            <a:pPr>
              <a:buFont typeface="Wingdings" panose="05000000000000000000" pitchFamily="2" charset="2"/>
              <a:buChar char="ü"/>
            </a:pPr>
            <a:r>
              <a:rPr lang="en-US" sz="3000" dirty="0" smtClean="0">
                <a:latin typeface="Book Antiqua" panose="02040602050305030304" pitchFamily="18" charset="0"/>
              </a:rPr>
              <a:t>Combine </a:t>
            </a:r>
            <a:r>
              <a:rPr lang="en-US" sz="3000" dirty="0">
                <a:latin typeface="Book Antiqua" panose="02040602050305030304" pitchFamily="18" charset="0"/>
              </a:rPr>
              <a:t>leadership experience with initiative and decision making and you have a character any employer would be proud to hire</a:t>
            </a:r>
            <a:r>
              <a:rPr lang="en-US" sz="3000" dirty="0" smtClean="0">
                <a:latin typeface="Book Antiqua" panose="02040602050305030304" pitchFamily="18" charset="0"/>
              </a:rPr>
              <a:t>.</a:t>
            </a:r>
          </a:p>
          <a:p>
            <a:pPr marL="0" indent="0">
              <a:buNone/>
            </a:pPr>
            <a:r>
              <a:rPr lang="en-US" sz="3000" dirty="0" smtClean="0">
                <a:latin typeface="Book Antiqua" panose="02040602050305030304" pitchFamily="18" charset="0"/>
              </a:rPr>
              <a:t> </a:t>
            </a:r>
          </a:p>
          <a:p>
            <a:pPr>
              <a:buFont typeface="Wingdings" panose="05000000000000000000" pitchFamily="2" charset="2"/>
              <a:buChar char="q"/>
            </a:pPr>
            <a:r>
              <a:rPr lang="en-US" sz="3000" b="1" dirty="0" smtClean="0">
                <a:latin typeface="Book Antiqua" panose="02040602050305030304" pitchFamily="18" charset="0"/>
              </a:rPr>
              <a:t>Follower</a:t>
            </a:r>
            <a:endParaRPr lang="en-US" sz="3000" dirty="0" smtClean="0">
              <a:latin typeface="Book Antiqua" panose="02040602050305030304" pitchFamily="18" charset="0"/>
            </a:endParaRPr>
          </a:p>
          <a:p>
            <a:pPr>
              <a:buFont typeface="Wingdings" panose="05000000000000000000" pitchFamily="2" charset="2"/>
              <a:buChar char="ü"/>
            </a:pPr>
            <a:r>
              <a:rPr lang="en-US" sz="3000" dirty="0" smtClean="0">
                <a:latin typeface="Book Antiqua" panose="02040602050305030304" pitchFamily="18" charset="0"/>
              </a:rPr>
              <a:t>The </a:t>
            </a:r>
            <a:r>
              <a:rPr lang="en-US" sz="3000" dirty="0">
                <a:latin typeface="Book Antiqua" panose="02040602050305030304" pitchFamily="18" charset="0"/>
              </a:rPr>
              <a:t>other side of that coin is how good of a follower </a:t>
            </a:r>
            <a:r>
              <a:rPr lang="en-US" sz="3000" dirty="0" smtClean="0">
                <a:latin typeface="Book Antiqua" panose="02040602050305030304" pitchFamily="18" charset="0"/>
              </a:rPr>
              <a:t>veterans are as they spend their </a:t>
            </a:r>
            <a:r>
              <a:rPr lang="en-US" sz="3000" dirty="0">
                <a:latin typeface="Book Antiqua" panose="02040602050305030304" pitchFamily="18" charset="0"/>
              </a:rPr>
              <a:t>entire military service following and obeying orders. Not every employer is looking to hire a manager, supervisor or person specifically meant to </a:t>
            </a:r>
            <a:r>
              <a:rPr lang="en-US" sz="3000" dirty="0" smtClean="0">
                <a:latin typeface="Book Antiqua" panose="02040602050305030304" pitchFamily="18" charset="0"/>
              </a:rPr>
              <a:t>lead.</a:t>
            </a:r>
          </a:p>
          <a:p>
            <a:pPr>
              <a:buFont typeface="Wingdings" panose="05000000000000000000" pitchFamily="2" charset="2"/>
              <a:buChar char="ü"/>
            </a:pPr>
            <a:r>
              <a:rPr lang="en-US" sz="3000" dirty="0" smtClean="0">
                <a:latin typeface="Book Antiqua" panose="02040602050305030304" pitchFamily="18" charset="0"/>
              </a:rPr>
              <a:t>Veterans can Stand out </a:t>
            </a:r>
            <a:r>
              <a:rPr lang="en-US" sz="3000" dirty="0">
                <a:latin typeface="Book Antiqua" panose="02040602050305030304" pitchFamily="18" charset="0"/>
              </a:rPr>
              <a:t>by explaining how </a:t>
            </a:r>
            <a:r>
              <a:rPr lang="en-US" sz="3000" dirty="0" smtClean="0">
                <a:latin typeface="Book Antiqua" panose="02040602050305030304" pitchFamily="18" charset="0"/>
              </a:rPr>
              <a:t>they followed </a:t>
            </a:r>
            <a:r>
              <a:rPr lang="en-US" sz="3000" dirty="0">
                <a:latin typeface="Book Antiqua" panose="02040602050305030304" pitchFamily="18" charset="0"/>
              </a:rPr>
              <a:t>orders and took initiative based on the commander’s </a:t>
            </a:r>
            <a:r>
              <a:rPr lang="en-US" sz="3000" dirty="0" smtClean="0">
                <a:latin typeface="Book Antiqua" panose="02040602050305030304" pitchFamily="18" charset="0"/>
              </a:rPr>
              <a:t>intent, </a:t>
            </a:r>
            <a:r>
              <a:rPr lang="en-US" sz="3000" dirty="0">
                <a:latin typeface="Book Antiqua" panose="02040602050305030304" pitchFamily="18" charset="0"/>
              </a:rPr>
              <a:t>Even if </a:t>
            </a:r>
            <a:r>
              <a:rPr lang="en-US" sz="3000" dirty="0" smtClean="0">
                <a:latin typeface="Book Antiqua" panose="02040602050305030304" pitchFamily="18" charset="0"/>
              </a:rPr>
              <a:t>they are </a:t>
            </a:r>
            <a:r>
              <a:rPr lang="en-US" sz="3000" dirty="0">
                <a:latin typeface="Book Antiqua" panose="02040602050305030304" pitchFamily="18" charset="0"/>
              </a:rPr>
              <a:t>applying for a leadership </a:t>
            </a:r>
            <a:r>
              <a:rPr lang="en-US" sz="3000" dirty="0" smtClean="0">
                <a:latin typeface="Book Antiqua" panose="02040602050305030304" pitchFamily="18" charset="0"/>
              </a:rPr>
              <a:t>position.</a:t>
            </a:r>
          </a:p>
          <a:p>
            <a:pPr marL="0" indent="0">
              <a:buNone/>
            </a:pPr>
            <a:endParaRPr lang="en-US" sz="3000" dirty="0">
              <a:latin typeface="Book Antiqua" panose="02040602050305030304" pitchFamily="18" charset="0"/>
            </a:endParaRPr>
          </a:p>
          <a:p>
            <a:pPr>
              <a:buFont typeface="Wingdings" panose="05000000000000000000" pitchFamily="2" charset="2"/>
              <a:buChar char="q"/>
            </a:pPr>
            <a:r>
              <a:rPr lang="en-US" sz="3000" b="1" dirty="0" smtClean="0">
                <a:latin typeface="Book Antiqua" panose="02040602050305030304" pitchFamily="18" charset="0"/>
              </a:rPr>
              <a:t>Teamwork</a:t>
            </a:r>
            <a:endParaRPr lang="en-US" sz="3000" dirty="0">
              <a:latin typeface="Book Antiqua" panose="02040602050305030304" pitchFamily="18" charset="0"/>
            </a:endParaRPr>
          </a:p>
          <a:p>
            <a:pPr>
              <a:buFont typeface="Wingdings" panose="05000000000000000000" pitchFamily="2" charset="2"/>
              <a:buChar char="ü"/>
            </a:pPr>
            <a:r>
              <a:rPr lang="en-US" sz="3000" dirty="0" smtClean="0">
                <a:latin typeface="Book Antiqua" panose="02040602050305030304" pitchFamily="18" charset="0"/>
              </a:rPr>
              <a:t>A </a:t>
            </a:r>
            <a:r>
              <a:rPr lang="en-US" sz="3000" dirty="0">
                <a:latin typeface="Book Antiqua" panose="02040602050305030304" pitchFamily="18" charset="0"/>
              </a:rPr>
              <a:t>successful unit requires teamwork. That includes good leadership, obedient and effective followers and strong collaboration among peers. Teamwork and company culture are important for many organizations. </a:t>
            </a:r>
            <a:endParaRPr lang="en-US" sz="3000" dirty="0" smtClean="0">
              <a:latin typeface="Book Antiqua" panose="02040602050305030304" pitchFamily="18" charset="0"/>
            </a:endParaRPr>
          </a:p>
          <a:p>
            <a:pPr>
              <a:buFont typeface="Wingdings" panose="05000000000000000000" pitchFamily="2" charset="2"/>
              <a:buChar char="ü"/>
            </a:pPr>
            <a:r>
              <a:rPr lang="en-US" sz="3000" dirty="0" smtClean="0">
                <a:latin typeface="Book Antiqua" panose="02040602050305030304" pitchFamily="18" charset="0"/>
              </a:rPr>
              <a:t>Veterans can List </a:t>
            </a:r>
            <a:r>
              <a:rPr lang="en-US" sz="3000" dirty="0">
                <a:latin typeface="Book Antiqua" panose="02040602050305030304" pitchFamily="18" charset="0"/>
              </a:rPr>
              <a:t>an example of where </a:t>
            </a:r>
            <a:r>
              <a:rPr lang="en-US" sz="3000" dirty="0" smtClean="0">
                <a:latin typeface="Book Antiqua" panose="02040602050305030304" pitchFamily="18" charset="0"/>
              </a:rPr>
              <a:t>they were </a:t>
            </a:r>
            <a:r>
              <a:rPr lang="en-US" sz="3000" dirty="0">
                <a:latin typeface="Book Antiqua" panose="02040602050305030304" pitchFamily="18" charset="0"/>
              </a:rPr>
              <a:t>a part of a strong team and describe that experience in the interview.</a:t>
            </a:r>
          </a:p>
          <a:p>
            <a:endParaRPr lang="en-US" dirty="0">
              <a:latin typeface="Book Antiqua" panose="02040602050305030304" pitchFamily="18" charset="0"/>
            </a:endParaRPr>
          </a:p>
        </p:txBody>
      </p:sp>
    </p:spTree>
    <p:extLst>
      <p:ext uri="{BB962C8B-B14F-4D97-AF65-F5344CB8AC3E}">
        <p14:creationId xmlns:p14="http://schemas.microsoft.com/office/powerpoint/2010/main" val="39066681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latin typeface="Book Antiqua" panose="02040602050305030304" pitchFamily="18" charset="0"/>
              </a:rPr>
              <a:t>What we will cover:</a:t>
            </a:r>
            <a:endParaRPr lang="en-US" sz="4000" dirty="0">
              <a:latin typeface="Book Antiqua" panose="02040602050305030304" pitchFamily="18" charset="0"/>
            </a:endParaRPr>
          </a:p>
        </p:txBody>
      </p:sp>
      <p:sp>
        <p:nvSpPr>
          <p:cNvPr id="3" name="Content Placeholder 2"/>
          <p:cNvSpPr>
            <a:spLocks noGrp="1"/>
          </p:cNvSpPr>
          <p:nvPr>
            <p:ph sz="quarter" idx="13"/>
          </p:nvPr>
        </p:nvSpPr>
        <p:spPr>
          <a:xfrm>
            <a:off x="1243147" y="1023257"/>
            <a:ext cx="10394707" cy="5374585"/>
          </a:xfrm>
        </p:spPr>
        <p:txBody>
          <a:bodyPr>
            <a:normAutofit/>
          </a:bodyPr>
          <a:lstStyle/>
          <a:p>
            <a:pPr lvl="0"/>
            <a:r>
              <a:rPr lang="en-US" b="1" dirty="0">
                <a:latin typeface="Book Antiqua" panose="02040602050305030304" pitchFamily="18" charset="0"/>
              </a:rPr>
              <a:t>Support/Workforce re-entry skills</a:t>
            </a:r>
            <a:r>
              <a:rPr lang="en-US" dirty="0">
                <a:latin typeface="Book Antiqua" panose="02040602050305030304" pitchFamily="18" charset="0"/>
              </a:rPr>
              <a:t>: </a:t>
            </a:r>
            <a:r>
              <a:rPr lang="en-US" dirty="0" smtClean="0">
                <a:latin typeface="Book Antiqua" panose="02040602050305030304" pitchFamily="18" charset="0"/>
              </a:rPr>
              <a:t/>
            </a:r>
            <a:br>
              <a:rPr lang="en-US" dirty="0" smtClean="0">
                <a:latin typeface="Book Antiqua" panose="02040602050305030304" pitchFamily="18" charset="0"/>
              </a:rPr>
            </a:br>
            <a:r>
              <a:rPr lang="en-US" dirty="0" smtClean="0">
                <a:latin typeface="Book Antiqua" panose="02040602050305030304" pitchFamily="18" charset="0"/>
              </a:rPr>
              <a:t>Understand </a:t>
            </a:r>
            <a:r>
              <a:rPr lang="en-US" dirty="0">
                <a:latin typeface="Book Antiqua" panose="02040602050305030304" pitchFamily="18" charset="0"/>
              </a:rPr>
              <a:t>the unique challenges that veterans face when trying to get back into the job force. </a:t>
            </a:r>
          </a:p>
          <a:p>
            <a:pPr lvl="0"/>
            <a:r>
              <a:rPr lang="en-US" b="1" dirty="0">
                <a:latin typeface="Book Antiqua" panose="02040602050305030304" pitchFamily="18" charset="0"/>
              </a:rPr>
              <a:t>Professional assistance:</a:t>
            </a:r>
            <a:r>
              <a:rPr lang="en-US" dirty="0">
                <a:latin typeface="Book Antiqua" panose="02040602050305030304" pitchFamily="18" charset="0"/>
              </a:rPr>
              <a:t> </a:t>
            </a:r>
            <a:r>
              <a:rPr lang="en-US" dirty="0" smtClean="0">
                <a:latin typeface="Book Antiqua" panose="02040602050305030304" pitchFamily="18" charset="0"/>
              </a:rPr>
              <a:t/>
            </a:r>
            <a:br>
              <a:rPr lang="en-US" dirty="0" smtClean="0">
                <a:latin typeface="Book Antiqua" panose="02040602050305030304" pitchFamily="18" charset="0"/>
              </a:rPr>
            </a:br>
            <a:r>
              <a:rPr lang="en-US" dirty="0" smtClean="0">
                <a:latin typeface="Book Antiqua" panose="02040602050305030304" pitchFamily="18" charset="0"/>
              </a:rPr>
              <a:t>Identify </a:t>
            </a:r>
            <a:r>
              <a:rPr lang="en-US" dirty="0">
                <a:latin typeface="Book Antiqua" panose="02040602050305030304" pitchFamily="18" charset="0"/>
              </a:rPr>
              <a:t>ways to better support our American heroes with opportunities that give them a “hand up.”</a:t>
            </a:r>
          </a:p>
          <a:p>
            <a:pPr lvl="0"/>
            <a:r>
              <a:rPr lang="en-US" b="1" dirty="0" smtClean="0">
                <a:latin typeface="Book Antiqua" panose="02040602050305030304" pitchFamily="18" charset="0"/>
              </a:rPr>
              <a:t>Resources for veterans</a:t>
            </a:r>
            <a:r>
              <a:rPr lang="en-US" dirty="0" smtClean="0">
                <a:latin typeface="Book Antiqua" panose="02040602050305030304" pitchFamily="18" charset="0"/>
              </a:rPr>
              <a:t>: </a:t>
            </a:r>
            <a:r>
              <a:rPr lang="en-US" dirty="0" smtClean="0">
                <a:latin typeface="Book Antiqua" panose="02040602050305030304" pitchFamily="18" charset="0"/>
              </a:rPr>
              <a:t/>
            </a:r>
            <a:br>
              <a:rPr lang="en-US" dirty="0" smtClean="0">
                <a:latin typeface="Book Antiqua" panose="02040602050305030304" pitchFamily="18" charset="0"/>
              </a:rPr>
            </a:br>
            <a:r>
              <a:rPr lang="en-US" dirty="0" smtClean="0">
                <a:latin typeface="Book Antiqua" panose="02040602050305030304" pitchFamily="18" charset="0"/>
              </a:rPr>
              <a:t>Learn </a:t>
            </a:r>
            <a:r>
              <a:rPr lang="en-US" dirty="0">
                <a:latin typeface="Book Antiqua" panose="02040602050305030304" pitchFamily="18" charset="0"/>
              </a:rPr>
              <a:t>about </a:t>
            </a:r>
            <a:r>
              <a:rPr lang="en-US" dirty="0" smtClean="0">
                <a:latin typeface="Book Antiqua" panose="02040602050305030304" pitchFamily="18" charset="0"/>
              </a:rPr>
              <a:t>national and local </a:t>
            </a:r>
            <a:r>
              <a:rPr lang="en-US" dirty="0">
                <a:latin typeface="Book Antiqua" panose="02040602050305030304" pitchFamily="18" charset="0"/>
              </a:rPr>
              <a:t>organizations that serve our veteran </a:t>
            </a:r>
            <a:r>
              <a:rPr lang="en-US" dirty="0" smtClean="0">
                <a:latin typeface="Book Antiqua" panose="02040602050305030304" pitchFamily="18" charset="0"/>
              </a:rPr>
              <a:t>population.</a:t>
            </a:r>
            <a:endParaRPr lang="en-US" dirty="0"/>
          </a:p>
        </p:txBody>
      </p:sp>
    </p:spTree>
    <p:extLst>
      <p:ext uri="{BB962C8B-B14F-4D97-AF65-F5344CB8AC3E}">
        <p14:creationId xmlns:p14="http://schemas.microsoft.com/office/powerpoint/2010/main" val="34995059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1366" y="544285"/>
            <a:ext cx="11080508" cy="1158140"/>
          </a:xfrm>
        </p:spPr>
        <p:txBody>
          <a:bodyPr>
            <a:normAutofit fontScale="90000"/>
          </a:bodyPr>
          <a:lstStyle/>
          <a:p>
            <a:pPr algn="ctr"/>
            <a:r>
              <a:rPr lang="en-US" sz="3800" b="1" dirty="0">
                <a:latin typeface="Book Antiqua" panose="02040602050305030304" pitchFamily="18" charset="0"/>
              </a:rPr>
              <a:t>Reasons for Pursing </a:t>
            </a:r>
            <a:r>
              <a:rPr lang="en-US" sz="3800" b="1" dirty="0" smtClean="0">
                <a:latin typeface="Book Antiqua" panose="02040602050305030304" pitchFamily="18" charset="0"/>
              </a:rPr>
              <a:t>Entrepreneurship</a:t>
            </a:r>
            <a:r>
              <a:rPr lang="en-US" dirty="0"/>
              <a:t/>
            </a:r>
            <a:br>
              <a:rPr lang="en-US" dirty="0"/>
            </a:br>
            <a:endParaRPr lang="en-US" sz="4000" dirty="0">
              <a:latin typeface="Book Antiqua" panose="02040602050305030304" pitchFamily="18" charset="0"/>
            </a:endParaRPr>
          </a:p>
        </p:txBody>
      </p:sp>
      <p:sp>
        <p:nvSpPr>
          <p:cNvPr id="7" name="Content Placeholder 6"/>
          <p:cNvSpPr>
            <a:spLocks noGrp="1"/>
          </p:cNvSpPr>
          <p:nvPr>
            <p:ph sz="quarter" idx="13"/>
          </p:nvPr>
        </p:nvSpPr>
        <p:spPr>
          <a:xfrm>
            <a:off x="907470" y="1702425"/>
            <a:ext cx="9455729" cy="2989317"/>
          </a:xfrm>
        </p:spPr>
        <p:txBody>
          <a:bodyPr>
            <a:normAutofit/>
          </a:bodyPr>
          <a:lstStyle/>
          <a:p>
            <a:pPr lvl="0"/>
            <a:r>
              <a:rPr lang="en-US" sz="2600" dirty="0">
                <a:latin typeface="Book Antiqua" panose="02040602050305030304" pitchFamily="18" charset="0"/>
              </a:rPr>
              <a:t>Dissatisfaction with the civilian workforce</a:t>
            </a:r>
          </a:p>
          <a:p>
            <a:pPr lvl="0"/>
            <a:r>
              <a:rPr lang="en-US" sz="2600" dirty="0">
                <a:latin typeface="Book Antiqua" panose="02040602050305030304" pitchFamily="18" charset="0"/>
              </a:rPr>
              <a:t>Creativity &amp; flexibility</a:t>
            </a:r>
          </a:p>
          <a:p>
            <a:pPr lvl="0"/>
            <a:r>
              <a:rPr lang="en-US" sz="2600" dirty="0">
                <a:latin typeface="Book Antiqua" panose="02040602050305030304" pitchFamily="18" charset="0"/>
              </a:rPr>
              <a:t>Financial &amp; independence </a:t>
            </a:r>
          </a:p>
          <a:p>
            <a:pPr lvl="0"/>
            <a:r>
              <a:rPr lang="en-US" sz="2600" dirty="0">
                <a:latin typeface="Book Antiqua" panose="02040602050305030304" pitchFamily="18" charset="0"/>
              </a:rPr>
              <a:t>Recognize business opportunities</a:t>
            </a:r>
          </a:p>
          <a:p>
            <a:pPr lvl="0"/>
            <a:r>
              <a:rPr lang="en-US" sz="2600" dirty="0">
                <a:latin typeface="Book Antiqua" panose="02040602050305030304" pitchFamily="18" charset="0"/>
              </a:rPr>
              <a:t>Family &amp; </a:t>
            </a:r>
            <a:r>
              <a:rPr lang="en-US" sz="2600" dirty="0" smtClean="0">
                <a:latin typeface="Book Antiqua" panose="02040602050305030304" pitchFamily="18" charset="0"/>
              </a:rPr>
              <a:t>work-life </a:t>
            </a:r>
            <a:r>
              <a:rPr lang="en-US" sz="2600" dirty="0">
                <a:latin typeface="Book Antiqua" panose="02040602050305030304" pitchFamily="18" charset="0"/>
              </a:rPr>
              <a:t>balance</a:t>
            </a:r>
          </a:p>
          <a:p>
            <a:pPr marL="0" indent="0">
              <a:buNone/>
            </a:pPr>
            <a:endParaRPr lang="en-US" sz="2400" dirty="0">
              <a:latin typeface="Book Antiqua" panose="02040602050305030304" pitchFamily="18" charset="0"/>
            </a:endParaRPr>
          </a:p>
          <a:p>
            <a:endParaRPr lang="en-US" dirty="0"/>
          </a:p>
        </p:txBody>
      </p:sp>
    </p:spTree>
    <p:extLst>
      <p:ext uri="{BB962C8B-B14F-4D97-AF65-F5344CB8AC3E}">
        <p14:creationId xmlns:p14="http://schemas.microsoft.com/office/powerpoint/2010/main" val="3239585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8709" y="544285"/>
            <a:ext cx="11080508" cy="1158140"/>
          </a:xfrm>
        </p:spPr>
        <p:txBody>
          <a:bodyPr>
            <a:normAutofit fontScale="90000"/>
          </a:bodyPr>
          <a:lstStyle/>
          <a:p>
            <a:pPr algn="ctr"/>
            <a:r>
              <a:rPr lang="en-US" sz="3600" b="1" dirty="0">
                <a:latin typeface="Book Antiqua" panose="02040602050305030304" pitchFamily="18" charset="0"/>
              </a:rPr>
              <a:t>Helpful Resources and Assets for Veteran Success</a:t>
            </a:r>
            <a:r>
              <a:rPr lang="en-US" dirty="0"/>
              <a:t/>
            </a:r>
            <a:br>
              <a:rPr lang="en-US" dirty="0"/>
            </a:br>
            <a:endParaRPr lang="en-US" sz="4000" dirty="0">
              <a:latin typeface="Book Antiqua" panose="02040602050305030304" pitchFamily="18" charset="0"/>
            </a:endParaRPr>
          </a:p>
        </p:txBody>
      </p:sp>
      <p:sp>
        <p:nvSpPr>
          <p:cNvPr id="7" name="Content Placeholder 6"/>
          <p:cNvSpPr>
            <a:spLocks noGrp="1"/>
          </p:cNvSpPr>
          <p:nvPr>
            <p:ph sz="quarter" idx="13"/>
          </p:nvPr>
        </p:nvSpPr>
        <p:spPr>
          <a:xfrm>
            <a:off x="504699" y="1820493"/>
            <a:ext cx="10990615" cy="3228804"/>
          </a:xfrm>
        </p:spPr>
        <p:txBody>
          <a:bodyPr>
            <a:normAutofit fontScale="62500" lnSpcReduction="20000"/>
          </a:bodyPr>
          <a:lstStyle/>
          <a:p>
            <a:pPr lvl="0"/>
            <a:r>
              <a:rPr lang="en-US" sz="3400" dirty="0">
                <a:latin typeface="Book Antiqua" panose="02040602050305030304" pitchFamily="18" charset="0"/>
              </a:rPr>
              <a:t>Military/veteran friendly campus – </a:t>
            </a:r>
            <a:r>
              <a:rPr lang="en-US" sz="3400" dirty="0">
                <a:effectLst>
                  <a:outerShdw blurRad="38100" dist="38100" dir="2700000" algn="tl">
                    <a:srgbClr val="000000">
                      <a:alpha val="43137"/>
                    </a:srgbClr>
                  </a:outerShdw>
                </a:effectLst>
                <a:latin typeface="Book Antiqua" panose="02040602050305030304" pitchFamily="18" charset="0"/>
              </a:rPr>
              <a:t>64%</a:t>
            </a:r>
          </a:p>
          <a:p>
            <a:pPr lvl="0"/>
            <a:r>
              <a:rPr lang="en-US" sz="3400" dirty="0">
                <a:latin typeface="Book Antiqua" panose="02040602050305030304" pitchFamily="18" charset="0"/>
              </a:rPr>
              <a:t>Flexible class schedules – </a:t>
            </a:r>
            <a:r>
              <a:rPr lang="en-US" sz="3400" dirty="0">
                <a:effectLst>
                  <a:outerShdw blurRad="38100" dist="38100" dir="2700000" algn="tl">
                    <a:srgbClr val="000000">
                      <a:alpha val="43137"/>
                    </a:srgbClr>
                  </a:outerShdw>
                </a:effectLst>
                <a:latin typeface="Book Antiqua" panose="02040602050305030304" pitchFamily="18" charset="0"/>
              </a:rPr>
              <a:t>61% </a:t>
            </a:r>
          </a:p>
          <a:p>
            <a:pPr lvl="0"/>
            <a:r>
              <a:rPr lang="en-US" sz="3400" dirty="0">
                <a:latin typeface="Book Antiqua" panose="02040602050305030304" pitchFamily="18" charset="0"/>
              </a:rPr>
              <a:t>Academic advising/counseling – </a:t>
            </a:r>
            <a:r>
              <a:rPr lang="en-US" sz="3400" dirty="0">
                <a:effectLst>
                  <a:outerShdw blurRad="38100" dist="38100" dir="2700000" algn="tl">
                    <a:srgbClr val="000000">
                      <a:alpha val="43137"/>
                    </a:srgbClr>
                  </a:outerShdw>
                </a:effectLst>
                <a:latin typeface="Book Antiqua" panose="02040602050305030304" pitchFamily="18" charset="0"/>
              </a:rPr>
              <a:t>60% </a:t>
            </a:r>
          </a:p>
          <a:p>
            <a:pPr lvl="0"/>
            <a:r>
              <a:rPr lang="en-US" sz="3400" dirty="0">
                <a:latin typeface="Book Antiqua" panose="02040602050305030304" pitchFamily="18" charset="0"/>
              </a:rPr>
              <a:t>Preferred classroom settings &amp; instruction – </a:t>
            </a:r>
            <a:r>
              <a:rPr lang="en-US" sz="3400" dirty="0">
                <a:effectLst>
                  <a:outerShdw blurRad="38100" dist="38100" dir="2700000" algn="tl">
                    <a:srgbClr val="000000">
                      <a:alpha val="43137"/>
                    </a:srgbClr>
                  </a:outerShdw>
                </a:effectLst>
                <a:latin typeface="Book Antiqua" panose="02040602050305030304" pitchFamily="18" charset="0"/>
              </a:rPr>
              <a:t>55%</a:t>
            </a:r>
            <a:r>
              <a:rPr lang="en-US" sz="3400" dirty="0">
                <a:latin typeface="Book Antiqua" panose="02040602050305030304" pitchFamily="18" charset="0"/>
              </a:rPr>
              <a:t> </a:t>
            </a:r>
          </a:p>
          <a:p>
            <a:pPr lvl="0"/>
            <a:r>
              <a:rPr lang="en-US" sz="3400" dirty="0">
                <a:latin typeface="Book Antiqua" panose="02040602050305030304" pitchFamily="18" charset="0"/>
              </a:rPr>
              <a:t>Dedicated veterans office &amp; administrators on campus – </a:t>
            </a:r>
            <a:r>
              <a:rPr lang="en-US" sz="3400" dirty="0">
                <a:effectLst>
                  <a:outerShdw blurRad="38100" dist="38100" dir="2700000" algn="tl">
                    <a:srgbClr val="000000">
                      <a:alpha val="43137"/>
                    </a:srgbClr>
                  </a:outerShdw>
                </a:effectLst>
                <a:latin typeface="Book Antiqua" panose="02040602050305030304" pitchFamily="18" charset="0"/>
              </a:rPr>
              <a:t>55%</a:t>
            </a:r>
            <a:r>
              <a:rPr lang="en-US" sz="3400" dirty="0">
                <a:latin typeface="Book Antiqua" panose="02040602050305030304" pitchFamily="18" charset="0"/>
              </a:rPr>
              <a:t> </a:t>
            </a:r>
          </a:p>
          <a:p>
            <a:pPr lvl="0"/>
            <a:r>
              <a:rPr lang="en-US" sz="3400" dirty="0">
                <a:latin typeface="Book Antiqua" panose="02040602050305030304" pitchFamily="18" charset="0"/>
              </a:rPr>
              <a:t>Veterans supportive faculty – </a:t>
            </a:r>
            <a:r>
              <a:rPr lang="en-US" sz="3400" dirty="0">
                <a:effectLst>
                  <a:outerShdw blurRad="38100" dist="38100" dir="2700000" algn="tl">
                    <a:srgbClr val="000000">
                      <a:alpha val="43137"/>
                    </a:srgbClr>
                  </a:outerShdw>
                </a:effectLst>
                <a:latin typeface="Book Antiqua" panose="02040602050305030304" pitchFamily="18" charset="0"/>
              </a:rPr>
              <a:t>53% </a:t>
            </a:r>
          </a:p>
          <a:p>
            <a:pPr marL="0" indent="0">
              <a:buNone/>
            </a:pPr>
            <a:endParaRPr lang="en-US" sz="2400" dirty="0">
              <a:latin typeface="Book Antiqua" panose="02040602050305030304" pitchFamily="18" charset="0"/>
            </a:endParaRPr>
          </a:p>
          <a:p>
            <a:endParaRPr lang="en-US" dirty="0"/>
          </a:p>
        </p:txBody>
      </p:sp>
    </p:spTree>
    <p:extLst>
      <p:ext uri="{BB962C8B-B14F-4D97-AF65-F5344CB8AC3E}">
        <p14:creationId xmlns:p14="http://schemas.microsoft.com/office/powerpoint/2010/main" val="7494654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5589" y="899328"/>
            <a:ext cx="11147997" cy="1674479"/>
          </a:xfrm>
        </p:spPr>
        <p:txBody>
          <a:bodyPr>
            <a:normAutofit/>
          </a:bodyPr>
          <a:lstStyle/>
          <a:p>
            <a:pPr algn="ctr"/>
            <a:r>
              <a:rPr lang="en-US" b="1" dirty="0" smtClean="0">
                <a:latin typeface="Book Antiqua" panose="02040602050305030304" pitchFamily="18" charset="0"/>
              </a:rPr>
              <a:t>RESOURCES for veterans</a:t>
            </a:r>
            <a:endParaRPr lang="en-US" b="1" dirty="0">
              <a:latin typeface="Book Antiqua" panose="0204060205030503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6831" y="2198077"/>
            <a:ext cx="3048000" cy="3048000"/>
          </a:xfrm>
          <a:prstGeom prst="rect">
            <a:avLst/>
          </a:prstGeom>
        </p:spPr>
      </p:pic>
    </p:spTree>
    <p:extLst>
      <p:ext uri="{BB962C8B-B14F-4D97-AF65-F5344CB8AC3E}">
        <p14:creationId xmlns:p14="http://schemas.microsoft.com/office/powerpoint/2010/main" val="19390529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5232" y="1280694"/>
            <a:ext cx="5744307" cy="4366548"/>
          </a:xfrm>
          <a:prstGeom prst="rect">
            <a:avLst/>
          </a:prstGeom>
        </p:spPr>
      </p:pic>
      <p:sp>
        <p:nvSpPr>
          <p:cNvPr id="4" name="TextBox 3"/>
          <p:cNvSpPr txBox="1"/>
          <p:nvPr/>
        </p:nvSpPr>
        <p:spPr>
          <a:xfrm>
            <a:off x="1711569" y="422029"/>
            <a:ext cx="8651631" cy="830997"/>
          </a:xfrm>
          <a:prstGeom prst="rect">
            <a:avLst/>
          </a:prstGeom>
          <a:noFill/>
        </p:spPr>
        <p:txBody>
          <a:bodyPr wrap="square" rtlCol="0">
            <a:spAutoFit/>
          </a:bodyPr>
          <a:lstStyle/>
          <a:p>
            <a:pPr algn="ctr"/>
            <a:r>
              <a:rPr lang="en-US" sz="4800" b="1" dirty="0">
                <a:solidFill>
                  <a:srgbClr val="C00000"/>
                </a:solidFill>
                <a:latin typeface="Book Antiqua" panose="02040602050305030304" pitchFamily="18" charset="0"/>
              </a:rPr>
              <a:t>BOOTS TO </a:t>
            </a:r>
            <a:r>
              <a:rPr lang="en-US" sz="4800" b="1" dirty="0" smtClean="0">
                <a:solidFill>
                  <a:srgbClr val="C00000"/>
                </a:solidFill>
                <a:latin typeface="Book Antiqua" panose="02040602050305030304" pitchFamily="18" charset="0"/>
              </a:rPr>
              <a:t>BUSINESS (B2B) </a:t>
            </a:r>
            <a:endParaRPr lang="en-US" sz="4800" b="1" dirty="0">
              <a:solidFill>
                <a:srgbClr val="C00000"/>
              </a:solidFill>
              <a:latin typeface="Book Antiqua" panose="02040602050305030304" pitchFamily="18" charset="0"/>
            </a:endParaRPr>
          </a:p>
        </p:txBody>
      </p:sp>
      <p:sp>
        <p:nvSpPr>
          <p:cNvPr id="5" name="TextBox 4"/>
          <p:cNvSpPr txBox="1"/>
          <p:nvPr/>
        </p:nvSpPr>
        <p:spPr>
          <a:xfrm>
            <a:off x="0" y="5647242"/>
            <a:ext cx="11677513" cy="954107"/>
          </a:xfrm>
          <a:prstGeom prst="rect">
            <a:avLst/>
          </a:prstGeom>
          <a:noFill/>
        </p:spPr>
        <p:txBody>
          <a:bodyPr wrap="square" rtlCol="0">
            <a:spAutoFit/>
          </a:bodyPr>
          <a:lstStyle/>
          <a:p>
            <a:r>
              <a:rPr lang="en-US" sz="1400" b="1" dirty="0">
                <a:solidFill>
                  <a:schemeClr val="bg1"/>
                </a:solidFill>
                <a:latin typeface="Book Antiqua" panose="02040602050305030304" pitchFamily="18" charset="0"/>
              </a:rPr>
              <a:t>Boots to Business </a:t>
            </a:r>
            <a:r>
              <a:rPr lang="en-US" sz="1400" dirty="0">
                <a:solidFill>
                  <a:schemeClr val="bg1"/>
                </a:solidFill>
                <a:latin typeface="Book Antiqua" panose="02040602050305030304" pitchFamily="18" charset="0"/>
              </a:rPr>
              <a:t>(B2B) is an entrepreneurial education and training program offered by the U.S. Small Business Administration (SBA) as part of the Department of Defense's Transition Assistance Program (TAP). B2B provides participants with an overview of business ownership and is open to transitioning service members (including National Guard and Reserve) and their spouses.</a:t>
            </a:r>
          </a:p>
          <a:p>
            <a:endParaRPr lang="en-US" sz="1400" dirty="0">
              <a:solidFill>
                <a:schemeClr val="bg1"/>
              </a:solidFill>
              <a:latin typeface="Book Antiqua" panose="02040602050305030304" pitchFamily="18" charset="0"/>
            </a:endParaRPr>
          </a:p>
        </p:txBody>
      </p:sp>
      <p:sp>
        <p:nvSpPr>
          <p:cNvPr id="6" name="Rectangle 5"/>
          <p:cNvSpPr/>
          <p:nvPr/>
        </p:nvSpPr>
        <p:spPr>
          <a:xfrm>
            <a:off x="80733" y="5148663"/>
            <a:ext cx="3084499" cy="369332"/>
          </a:xfrm>
          <a:prstGeom prst="rect">
            <a:avLst/>
          </a:prstGeom>
        </p:spPr>
        <p:txBody>
          <a:bodyPr wrap="none">
            <a:spAutoFit/>
          </a:bodyPr>
          <a:lstStyle/>
          <a:p>
            <a:r>
              <a:rPr lang="en-US" dirty="0">
                <a:solidFill>
                  <a:srgbClr val="000099"/>
                </a:solidFill>
                <a:latin typeface="Book Antiqua" panose="02040602050305030304" pitchFamily="18" charset="0"/>
                <a:hlinkClick r:id="rId3"/>
              </a:rPr>
              <a:t>Boots to Business Overview </a:t>
            </a:r>
            <a:endParaRPr lang="en-US" dirty="0">
              <a:solidFill>
                <a:srgbClr val="000099"/>
              </a:solidFill>
              <a:latin typeface="Book Antiqua" panose="02040602050305030304" pitchFamily="18" charset="0"/>
            </a:endParaRPr>
          </a:p>
        </p:txBody>
      </p:sp>
    </p:spTree>
    <p:extLst>
      <p:ext uri="{BB962C8B-B14F-4D97-AF65-F5344CB8AC3E}">
        <p14:creationId xmlns:p14="http://schemas.microsoft.com/office/powerpoint/2010/main" val="17945050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222739"/>
            <a:ext cx="10396882" cy="1151965"/>
          </a:xfrm>
        </p:spPr>
        <p:txBody>
          <a:bodyPr/>
          <a:lstStyle/>
          <a:p>
            <a:pPr algn="ctr"/>
            <a:r>
              <a:rPr lang="en-US" b="1" dirty="0" smtClean="0">
                <a:latin typeface="Book Antiqua" panose="02040602050305030304" pitchFamily="18" charset="0"/>
              </a:rPr>
              <a:t>BOOTS TO </a:t>
            </a:r>
            <a:r>
              <a:rPr lang="en-US" b="1" dirty="0" smtClean="0">
                <a:latin typeface="Book Antiqua" panose="02040602050305030304" pitchFamily="18" charset="0"/>
              </a:rPr>
              <a:t>BUSINESS (b2b) </a:t>
            </a:r>
            <a:endParaRPr lang="en-US" b="1" dirty="0">
              <a:latin typeface="Book Antiqua" panose="02040602050305030304" pitchFamily="18" charset="0"/>
            </a:endParaRPr>
          </a:p>
        </p:txBody>
      </p:sp>
      <p:sp>
        <p:nvSpPr>
          <p:cNvPr id="3" name="TextBox 2"/>
          <p:cNvSpPr txBox="1"/>
          <p:nvPr/>
        </p:nvSpPr>
        <p:spPr>
          <a:xfrm>
            <a:off x="0" y="5670068"/>
            <a:ext cx="11723077" cy="738664"/>
          </a:xfrm>
          <a:prstGeom prst="rect">
            <a:avLst/>
          </a:prstGeom>
          <a:noFill/>
        </p:spPr>
        <p:txBody>
          <a:bodyPr wrap="square" rtlCol="0">
            <a:spAutoFit/>
          </a:bodyPr>
          <a:lstStyle/>
          <a:p>
            <a:r>
              <a:rPr lang="en-US" sz="1400" b="1" dirty="0">
                <a:solidFill>
                  <a:schemeClr val="bg1"/>
                </a:solidFill>
                <a:effectLst>
                  <a:outerShdw blurRad="38100" dist="38100" dir="2700000" algn="tl">
                    <a:srgbClr val="000000">
                      <a:alpha val="43137"/>
                    </a:srgbClr>
                  </a:outerShdw>
                </a:effectLst>
                <a:latin typeface="Book Antiqua" panose="02040602050305030304" pitchFamily="18" charset="0"/>
              </a:rPr>
              <a:t>Boots to Business</a:t>
            </a:r>
            <a:r>
              <a:rPr lang="en-US" sz="1400" dirty="0">
                <a:solidFill>
                  <a:schemeClr val="bg1"/>
                </a:solidFill>
                <a:latin typeface="Book Antiqua" panose="02040602050305030304" pitchFamily="18" charset="0"/>
              </a:rPr>
              <a:t> is delivered in partnership with </a:t>
            </a:r>
            <a:r>
              <a:rPr lang="en-US" sz="1400" b="1" dirty="0">
                <a:solidFill>
                  <a:schemeClr val="bg1"/>
                </a:solidFill>
                <a:latin typeface="Book Antiqua" panose="02040602050305030304" pitchFamily="18" charset="0"/>
              </a:rPr>
              <a:t>SBA’s Resource Partners, SCORE Mentors, Small Business Development Centers, Women’s Business Centers, and Veterans Business Outreach Centers and the Institute for Veterans and Military </a:t>
            </a:r>
            <a:r>
              <a:rPr lang="en-US" sz="1400" b="1" dirty="0" smtClean="0">
                <a:solidFill>
                  <a:schemeClr val="bg1"/>
                </a:solidFill>
                <a:latin typeface="Book Antiqua" panose="02040602050305030304" pitchFamily="18" charset="0"/>
              </a:rPr>
              <a:t>Families at </a:t>
            </a:r>
            <a:r>
              <a:rPr lang="en-US" sz="1400" b="1" dirty="0">
                <a:solidFill>
                  <a:schemeClr val="bg1"/>
                </a:solidFill>
                <a:latin typeface="Book Antiqua" panose="02040602050305030304" pitchFamily="18" charset="0"/>
              </a:rPr>
              <a:t>Syracuse University</a:t>
            </a:r>
            <a:r>
              <a:rPr lang="en-US" sz="1400" dirty="0">
                <a:solidFill>
                  <a:schemeClr val="bg1"/>
                </a:solidFill>
                <a:latin typeface="Book Antiqua" panose="02040602050305030304" pitchFamily="18" charset="0"/>
              </a:rPr>
              <a:t>. It is available </a:t>
            </a:r>
            <a:r>
              <a:rPr lang="en-US" sz="1400" u="sng" dirty="0">
                <a:solidFill>
                  <a:schemeClr val="bg1"/>
                </a:solidFill>
                <a:latin typeface="Book Antiqua" panose="02040602050305030304" pitchFamily="18" charset="0"/>
              </a:rPr>
              <a:t>free of charge</a:t>
            </a:r>
            <a:r>
              <a:rPr lang="en-US" sz="1400" dirty="0">
                <a:solidFill>
                  <a:schemeClr val="bg1"/>
                </a:solidFill>
                <a:latin typeface="Book Antiqua" panose="02040602050305030304" pitchFamily="18" charset="0"/>
              </a:rPr>
              <a:t> at participating installations to service members and their dependents transitioning or retiring from the U.S. military.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630" y="1305172"/>
            <a:ext cx="5697415" cy="4364896"/>
          </a:xfrm>
          <a:prstGeom prst="rect">
            <a:avLst/>
          </a:prstGeom>
        </p:spPr>
      </p:pic>
    </p:spTree>
    <p:extLst>
      <p:ext uri="{BB962C8B-B14F-4D97-AF65-F5344CB8AC3E}">
        <p14:creationId xmlns:p14="http://schemas.microsoft.com/office/powerpoint/2010/main" val="29545391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1366" y="544285"/>
            <a:ext cx="11080508" cy="1158140"/>
          </a:xfrm>
        </p:spPr>
        <p:txBody>
          <a:bodyPr>
            <a:normAutofit fontScale="90000"/>
          </a:bodyPr>
          <a:lstStyle/>
          <a:p>
            <a:pPr algn="ctr"/>
            <a:r>
              <a:rPr lang="en-US" sz="3800" b="1" dirty="0" smtClean="0">
                <a:latin typeface="Book Antiqua" panose="02040602050305030304" pitchFamily="18" charset="0"/>
              </a:rPr>
              <a:t>LOCAL KC VETERAN ORGANIZATIONS ASSISTING VETERANS WITH JOB PLACEMENT</a:t>
            </a:r>
            <a:r>
              <a:rPr lang="en-US" dirty="0"/>
              <a:t/>
            </a:r>
            <a:br>
              <a:rPr lang="en-US" dirty="0"/>
            </a:br>
            <a:endParaRPr lang="en-US" sz="4000" dirty="0">
              <a:latin typeface="Book Antiqua" panose="02040602050305030304" pitchFamily="18" charset="0"/>
            </a:endParaRPr>
          </a:p>
        </p:txBody>
      </p:sp>
      <p:sp>
        <p:nvSpPr>
          <p:cNvPr id="7" name="Content Placeholder 6"/>
          <p:cNvSpPr>
            <a:spLocks noGrp="1"/>
          </p:cNvSpPr>
          <p:nvPr>
            <p:ph sz="quarter" idx="13"/>
          </p:nvPr>
        </p:nvSpPr>
        <p:spPr>
          <a:xfrm>
            <a:off x="907470" y="1702425"/>
            <a:ext cx="9455729" cy="2989317"/>
          </a:xfrm>
        </p:spPr>
        <p:txBody>
          <a:bodyPr>
            <a:normAutofit/>
          </a:bodyPr>
          <a:lstStyle/>
          <a:p>
            <a:r>
              <a:rPr lang="en-US" sz="2400" dirty="0" smtClean="0">
                <a:latin typeface="Book Antiqua" panose="02040602050305030304" pitchFamily="18" charset="0"/>
              </a:rPr>
              <a:t>CATHOLIC CHARITIES</a:t>
            </a:r>
          </a:p>
          <a:p>
            <a:r>
              <a:rPr lang="en-US" sz="2400" dirty="0" smtClean="0">
                <a:latin typeface="Book Antiqua" panose="02040602050305030304" pitchFamily="18" charset="0"/>
              </a:rPr>
              <a:t>Heart of America stand down</a:t>
            </a:r>
          </a:p>
          <a:p>
            <a:r>
              <a:rPr lang="en-US" sz="2400" dirty="0" smtClean="0">
                <a:latin typeface="Book Antiqua" panose="02040602050305030304" pitchFamily="18" charset="0"/>
              </a:rPr>
              <a:t>St. Michael’s veterans center</a:t>
            </a:r>
          </a:p>
          <a:p>
            <a:r>
              <a:rPr lang="en-US" sz="2400" dirty="0" smtClean="0">
                <a:latin typeface="Book Antiqua" panose="02040602050305030304" pitchFamily="18" charset="0"/>
              </a:rPr>
              <a:t>Veterans community project</a:t>
            </a:r>
            <a:endParaRPr lang="en-US" sz="2400" dirty="0">
              <a:latin typeface="Book Antiqua" panose="02040602050305030304" pitchFamily="18" charset="0"/>
            </a:endParaRPr>
          </a:p>
          <a:p>
            <a:endParaRPr lang="en-US" dirty="0"/>
          </a:p>
        </p:txBody>
      </p:sp>
    </p:spTree>
    <p:extLst>
      <p:ext uri="{BB962C8B-B14F-4D97-AF65-F5344CB8AC3E}">
        <p14:creationId xmlns:p14="http://schemas.microsoft.com/office/powerpoint/2010/main" val="9653052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6513" y="561062"/>
            <a:ext cx="7330871" cy="5207528"/>
          </a:xfrm>
          <a:prstGeom prst="rect">
            <a:avLst/>
          </a:prstGeom>
        </p:spPr>
      </p:pic>
      <p:sp>
        <p:nvSpPr>
          <p:cNvPr id="3" name="TextBox 2"/>
          <p:cNvSpPr txBox="1"/>
          <p:nvPr/>
        </p:nvSpPr>
        <p:spPr>
          <a:xfrm>
            <a:off x="1839685" y="5768590"/>
            <a:ext cx="8294915" cy="584775"/>
          </a:xfrm>
          <a:prstGeom prst="rect">
            <a:avLst/>
          </a:prstGeom>
          <a:noFill/>
        </p:spPr>
        <p:txBody>
          <a:bodyPr wrap="square" rtlCol="0">
            <a:spAutoFit/>
          </a:bodyPr>
          <a:lstStyle/>
          <a:p>
            <a:pPr algn="ctr"/>
            <a:r>
              <a:rPr lang="en-US" sz="3200" dirty="0" smtClean="0">
                <a:solidFill>
                  <a:schemeClr val="bg1"/>
                </a:solidFill>
                <a:latin typeface="Book Antiqua" panose="02040602050305030304" pitchFamily="18" charset="0"/>
              </a:rPr>
              <a:t>Catholic Charities of Kansas City – St. Joseph</a:t>
            </a:r>
            <a:endParaRPr lang="en-US" sz="320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27833307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4343" y="428154"/>
            <a:ext cx="6861401" cy="5309521"/>
          </a:xfrm>
          <a:prstGeom prst="rect">
            <a:avLst/>
          </a:prstGeom>
        </p:spPr>
      </p:pic>
      <p:sp>
        <p:nvSpPr>
          <p:cNvPr id="8" name="TextBox 7"/>
          <p:cNvSpPr txBox="1"/>
          <p:nvPr/>
        </p:nvSpPr>
        <p:spPr>
          <a:xfrm>
            <a:off x="2036466" y="5737673"/>
            <a:ext cx="11462657" cy="769441"/>
          </a:xfrm>
          <a:prstGeom prst="rect">
            <a:avLst/>
          </a:prstGeom>
          <a:noFill/>
        </p:spPr>
        <p:txBody>
          <a:bodyPr wrap="square" rtlCol="0">
            <a:spAutoFit/>
          </a:bodyPr>
          <a:lstStyle/>
          <a:p>
            <a:r>
              <a:rPr lang="en-US" sz="4400" dirty="0" smtClean="0">
                <a:solidFill>
                  <a:schemeClr val="bg1"/>
                </a:solidFill>
                <a:latin typeface="Book Antiqua" panose="02040602050305030304" pitchFamily="18" charset="0"/>
              </a:rPr>
              <a:t>Heart of America Stand Down </a:t>
            </a:r>
            <a:endParaRPr lang="en-US" sz="440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16580081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2827" y="381262"/>
            <a:ext cx="7038975" cy="5358164"/>
          </a:xfrm>
          <a:prstGeom prst="rect">
            <a:avLst/>
          </a:prstGeom>
        </p:spPr>
      </p:pic>
      <p:sp>
        <p:nvSpPr>
          <p:cNvPr id="3" name="Rectangle 2"/>
          <p:cNvSpPr/>
          <p:nvPr/>
        </p:nvSpPr>
        <p:spPr>
          <a:xfrm>
            <a:off x="2362199" y="5657364"/>
            <a:ext cx="7922362" cy="769441"/>
          </a:xfrm>
          <a:prstGeom prst="rect">
            <a:avLst/>
          </a:prstGeom>
        </p:spPr>
        <p:txBody>
          <a:bodyPr wrap="none">
            <a:spAutoFit/>
          </a:bodyPr>
          <a:lstStyle/>
          <a:p>
            <a:r>
              <a:rPr lang="en-US" sz="4400" dirty="0">
                <a:solidFill>
                  <a:schemeClr val="bg1"/>
                </a:solidFill>
                <a:latin typeface="Book Antiqua" panose="02040602050305030304" pitchFamily="18" charset="0"/>
              </a:rPr>
              <a:t>Heart of America Stand Down </a:t>
            </a:r>
          </a:p>
        </p:txBody>
      </p:sp>
    </p:spTree>
    <p:extLst>
      <p:ext uri="{BB962C8B-B14F-4D97-AF65-F5344CB8AC3E}">
        <p14:creationId xmlns:p14="http://schemas.microsoft.com/office/powerpoint/2010/main" val="10394296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377" y="474316"/>
            <a:ext cx="9501594" cy="5269992"/>
          </a:xfrm>
          <a:prstGeom prst="rect">
            <a:avLst/>
          </a:prstGeom>
        </p:spPr>
      </p:pic>
      <p:sp>
        <p:nvSpPr>
          <p:cNvPr id="3" name="TextBox 2"/>
          <p:cNvSpPr txBox="1"/>
          <p:nvPr/>
        </p:nvSpPr>
        <p:spPr>
          <a:xfrm>
            <a:off x="2492828" y="5744308"/>
            <a:ext cx="7761514" cy="707886"/>
          </a:xfrm>
          <a:prstGeom prst="rect">
            <a:avLst/>
          </a:prstGeom>
          <a:noFill/>
        </p:spPr>
        <p:txBody>
          <a:bodyPr wrap="square" rtlCol="0">
            <a:spAutoFit/>
          </a:bodyPr>
          <a:lstStyle/>
          <a:p>
            <a:r>
              <a:rPr lang="en-US" sz="4000" dirty="0" smtClean="0">
                <a:solidFill>
                  <a:schemeClr val="bg1"/>
                </a:solidFill>
                <a:latin typeface="Book Antiqua" panose="02040602050305030304" pitchFamily="18" charset="0"/>
              </a:rPr>
              <a:t>St. </a:t>
            </a:r>
            <a:r>
              <a:rPr lang="en-US" sz="4000" dirty="0" smtClean="0">
                <a:solidFill>
                  <a:schemeClr val="bg1"/>
                </a:solidFill>
                <a:latin typeface="Book Antiqua" panose="02040602050305030304" pitchFamily="18" charset="0"/>
              </a:rPr>
              <a:t>Michael's </a:t>
            </a:r>
            <a:r>
              <a:rPr lang="en-US" sz="4000" dirty="0" smtClean="0">
                <a:solidFill>
                  <a:schemeClr val="bg1"/>
                </a:solidFill>
                <a:latin typeface="Book Antiqua" panose="02040602050305030304" pitchFamily="18" charset="0"/>
              </a:rPr>
              <a:t>Veterans Center</a:t>
            </a:r>
            <a:endParaRPr lang="en-US" sz="400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10774603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0758" y="1443859"/>
            <a:ext cx="11147997" cy="1674479"/>
          </a:xfrm>
        </p:spPr>
        <p:txBody>
          <a:bodyPr>
            <a:normAutofit fontScale="90000"/>
          </a:bodyPr>
          <a:lstStyle/>
          <a:p>
            <a:pPr algn="ctr"/>
            <a:r>
              <a:rPr lang="en-US" b="1" dirty="0" smtClean="0">
                <a:latin typeface="Book Antiqua" panose="02040602050305030304" pitchFamily="18" charset="0"/>
              </a:rPr>
              <a:t>Understanding the </a:t>
            </a:r>
            <a:br>
              <a:rPr lang="en-US" b="1" dirty="0" smtClean="0">
                <a:latin typeface="Book Antiqua" panose="02040602050305030304" pitchFamily="18" charset="0"/>
              </a:rPr>
            </a:br>
            <a:r>
              <a:rPr lang="en-US" b="1" dirty="0" smtClean="0">
                <a:latin typeface="Book Antiqua" panose="02040602050305030304" pitchFamily="18" charset="0"/>
              </a:rPr>
              <a:t>veteran </a:t>
            </a:r>
            <a:r>
              <a:rPr lang="en-US" b="1" dirty="0" smtClean="0">
                <a:latin typeface="Book Antiqua" panose="02040602050305030304" pitchFamily="18" charset="0"/>
              </a:rPr>
              <a:t>LABOR </a:t>
            </a:r>
            <a:r>
              <a:rPr lang="en-US" b="1" dirty="0" smtClean="0">
                <a:latin typeface="Book Antiqua" panose="02040602050305030304" pitchFamily="18" charset="0"/>
              </a:rPr>
              <a:t>FORCE </a:t>
            </a:r>
            <a:br>
              <a:rPr lang="en-US" b="1" dirty="0" smtClean="0">
                <a:latin typeface="Book Antiqua" panose="02040602050305030304" pitchFamily="18" charset="0"/>
              </a:rPr>
            </a:br>
            <a:endParaRPr lang="en-US" b="1" dirty="0">
              <a:latin typeface="Book Antiqua" panose="0204060205030503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4045" y="2754923"/>
            <a:ext cx="2467709" cy="2467709"/>
          </a:xfrm>
          <a:prstGeom prst="rect">
            <a:avLst/>
          </a:prstGeom>
        </p:spPr>
      </p:pic>
    </p:spTree>
    <p:extLst>
      <p:ext uri="{BB962C8B-B14F-4D97-AF65-F5344CB8AC3E}">
        <p14:creationId xmlns:p14="http://schemas.microsoft.com/office/powerpoint/2010/main" val="22117987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67403"/>
            <a:ext cx="11125200" cy="5290304"/>
          </a:xfrm>
          <a:prstGeom prst="rect">
            <a:avLst/>
          </a:prstGeom>
        </p:spPr>
      </p:pic>
      <p:sp>
        <p:nvSpPr>
          <p:cNvPr id="3" name="TextBox 2"/>
          <p:cNvSpPr txBox="1"/>
          <p:nvPr/>
        </p:nvSpPr>
        <p:spPr>
          <a:xfrm>
            <a:off x="2077496" y="5757707"/>
            <a:ext cx="8423869" cy="646331"/>
          </a:xfrm>
          <a:prstGeom prst="rect">
            <a:avLst/>
          </a:prstGeom>
          <a:noFill/>
        </p:spPr>
        <p:txBody>
          <a:bodyPr wrap="square" rtlCol="0">
            <a:spAutoFit/>
          </a:bodyPr>
          <a:lstStyle/>
          <a:p>
            <a:r>
              <a:rPr lang="en-US" sz="3600" dirty="0" smtClean="0">
                <a:solidFill>
                  <a:schemeClr val="bg1"/>
                </a:solidFill>
                <a:latin typeface="Book Antiqua" panose="02040602050305030304" pitchFamily="18" charset="0"/>
              </a:rPr>
              <a:t>Veterans Community Project (VCP)</a:t>
            </a:r>
            <a:endParaRPr lang="en-US" sz="360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24903845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307" y="1353456"/>
            <a:ext cx="3297444" cy="469649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6751" y="2210362"/>
            <a:ext cx="5796644" cy="3864429"/>
          </a:xfrm>
          <a:prstGeom prst="rect">
            <a:avLst/>
          </a:prstGeom>
        </p:spPr>
      </p:pic>
    </p:spTree>
    <p:extLst>
      <p:ext uri="{BB962C8B-B14F-4D97-AF65-F5344CB8AC3E}">
        <p14:creationId xmlns:p14="http://schemas.microsoft.com/office/powerpoint/2010/main" val="35601317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30" y="890952"/>
            <a:ext cx="5548925" cy="4161694"/>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6397" y="1240491"/>
            <a:ext cx="5699490" cy="3575539"/>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595258"/>
            <a:ext cx="2019639" cy="7807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9686" y="5595258"/>
            <a:ext cx="2244198" cy="780700"/>
          </a:xfrm>
          <a:prstGeom prst="rect">
            <a:avLst/>
          </a:prstGeom>
        </p:spPr>
      </p:pic>
    </p:spTree>
    <p:extLst>
      <p:ext uri="{BB962C8B-B14F-4D97-AF65-F5344CB8AC3E}">
        <p14:creationId xmlns:p14="http://schemas.microsoft.com/office/powerpoint/2010/main" val="18100771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0343" y="359229"/>
            <a:ext cx="10058400" cy="5029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9686" y="5595258"/>
            <a:ext cx="2244198" cy="7807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595258"/>
            <a:ext cx="2019639" cy="780700"/>
          </a:xfrm>
          <a:prstGeom prst="rect">
            <a:avLst/>
          </a:prstGeom>
        </p:spPr>
      </p:pic>
    </p:spTree>
    <p:extLst>
      <p:ext uri="{BB962C8B-B14F-4D97-AF65-F5344CB8AC3E}">
        <p14:creationId xmlns:p14="http://schemas.microsoft.com/office/powerpoint/2010/main" val="15629815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3414" y="403606"/>
            <a:ext cx="4155622" cy="5540829"/>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94570"/>
            <a:ext cx="2030116" cy="7847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9767" y="5594570"/>
            <a:ext cx="2255840" cy="784750"/>
          </a:xfrm>
          <a:prstGeom prst="rect">
            <a:avLst/>
          </a:prstGeom>
        </p:spPr>
      </p:pic>
    </p:spTree>
    <p:extLst>
      <p:ext uri="{BB962C8B-B14F-4D97-AF65-F5344CB8AC3E}">
        <p14:creationId xmlns:p14="http://schemas.microsoft.com/office/powerpoint/2010/main" val="3079332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6973" y="1335594"/>
            <a:ext cx="6037943" cy="4528457"/>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94570"/>
            <a:ext cx="2030116" cy="7847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8930" y="5594570"/>
            <a:ext cx="2255840" cy="784750"/>
          </a:xfrm>
          <a:prstGeom prst="rect">
            <a:avLst/>
          </a:prstGeom>
        </p:spPr>
      </p:pic>
    </p:spTree>
    <p:extLst>
      <p:ext uri="{BB962C8B-B14F-4D97-AF65-F5344CB8AC3E}">
        <p14:creationId xmlns:p14="http://schemas.microsoft.com/office/powerpoint/2010/main" val="11751283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9108" y="679936"/>
            <a:ext cx="7069016" cy="530176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94570"/>
            <a:ext cx="2030116" cy="7847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8930" y="5594570"/>
            <a:ext cx="2255840" cy="784750"/>
          </a:xfrm>
          <a:prstGeom prst="rect">
            <a:avLst/>
          </a:prstGeom>
        </p:spPr>
      </p:pic>
    </p:spTree>
    <p:extLst>
      <p:ext uri="{BB962C8B-B14F-4D97-AF65-F5344CB8AC3E}">
        <p14:creationId xmlns:p14="http://schemas.microsoft.com/office/powerpoint/2010/main" val="30698864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873148" y="1430443"/>
            <a:ext cx="4346641" cy="3319797"/>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40" y="867508"/>
            <a:ext cx="5861538" cy="4396154"/>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94570"/>
            <a:ext cx="2002971" cy="77425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8930" y="5594570"/>
            <a:ext cx="2255840" cy="784750"/>
          </a:xfrm>
          <a:prstGeom prst="rect">
            <a:avLst/>
          </a:prstGeom>
        </p:spPr>
      </p:pic>
    </p:spTree>
    <p:extLst>
      <p:ext uri="{BB962C8B-B14F-4D97-AF65-F5344CB8AC3E}">
        <p14:creationId xmlns:p14="http://schemas.microsoft.com/office/powerpoint/2010/main" val="38732678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5493" y="760183"/>
            <a:ext cx="3916136" cy="5221515"/>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9766" y="5594570"/>
            <a:ext cx="2255840" cy="7847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94570"/>
            <a:ext cx="2002971" cy="774257"/>
          </a:xfrm>
          <a:prstGeom prst="rect">
            <a:avLst/>
          </a:prstGeom>
        </p:spPr>
      </p:pic>
    </p:spTree>
    <p:extLst>
      <p:ext uri="{BB962C8B-B14F-4D97-AF65-F5344CB8AC3E}">
        <p14:creationId xmlns:p14="http://schemas.microsoft.com/office/powerpoint/2010/main" val="35040397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Book Antiqua" panose="02040602050305030304" pitchFamily="18" charset="0"/>
              </a:rPr>
              <a:t>Works cited</a:t>
            </a:r>
            <a:endParaRPr lang="en-US" dirty="0">
              <a:latin typeface="Book Antiqua" panose="02040602050305030304" pitchFamily="18" charset="0"/>
            </a:endParaRPr>
          </a:p>
        </p:txBody>
      </p:sp>
      <p:sp>
        <p:nvSpPr>
          <p:cNvPr id="3" name="Content Placeholder 2"/>
          <p:cNvSpPr>
            <a:spLocks noGrp="1"/>
          </p:cNvSpPr>
          <p:nvPr>
            <p:ph sz="quarter" idx="13"/>
          </p:nvPr>
        </p:nvSpPr>
        <p:spPr>
          <a:xfrm>
            <a:off x="756139" y="2016504"/>
            <a:ext cx="10394707" cy="3311189"/>
          </a:xfrm>
        </p:spPr>
        <p:txBody>
          <a:bodyPr>
            <a:normAutofit fontScale="85000" lnSpcReduction="10000"/>
          </a:bodyPr>
          <a:lstStyle/>
          <a:p>
            <a:r>
              <a:rPr lang="en-US" sz="1800" dirty="0">
                <a:latin typeface="Book Antiqua" panose="02040602050305030304" pitchFamily="18" charset="0"/>
                <a:hlinkClick r:id="rId2"/>
              </a:rPr>
              <a:t>Women in the Military: From Service to Civilian Life – </a:t>
            </a:r>
            <a:r>
              <a:rPr lang="en-US" sz="1800" dirty="0" smtClean="0">
                <a:latin typeface="Book Antiqua" panose="02040602050305030304" pitchFamily="18" charset="0"/>
                <a:hlinkClick r:id="rId2"/>
              </a:rPr>
              <a:t>Infographic</a:t>
            </a:r>
            <a:endParaRPr lang="en-US" sz="1800" dirty="0" smtClean="0">
              <a:latin typeface="Book Antiqua" panose="02040602050305030304" pitchFamily="18" charset="0"/>
              <a:hlinkClick r:id="rId3"/>
            </a:endParaRPr>
          </a:p>
          <a:p>
            <a:r>
              <a:rPr lang="en-US" sz="1800" dirty="0" smtClean="0">
                <a:latin typeface="Book Antiqua" panose="02040602050305030304" pitchFamily="18" charset="0"/>
                <a:hlinkClick r:id="rId3"/>
              </a:rPr>
              <a:t>White paper: Operation boots to business veteran entrepreneurship </a:t>
            </a:r>
            <a:r>
              <a:rPr lang="en-US" sz="1800" dirty="0" smtClean="0">
                <a:latin typeface="Book Antiqua" panose="02040602050305030304" pitchFamily="18" charset="0"/>
                <a:hlinkClick r:id="rId3"/>
              </a:rPr>
              <a:t>assessment</a:t>
            </a:r>
            <a:endParaRPr lang="en-US" sz="1800" dirty="0" smtClean="0">
              <a:latin typeface="Book Antiqua" panose="02040602050305030304" pitchFamily="18" charset="0"/>
            </a:endParaRPr>
          </a:p>
          <a:p>
            <a:r>
              <a:rPr lang="en-US" sz="1800" dirty="0" smtClean="0">
                <a:latin typeface="Book Antiqua" panose="02040602050305030304" pitchFamily="18" charset="0"/>
                <a:hlinkClick r:id="rId4"/>
              </a:rPr>
              <a:t>“THREE THINGS VETERANS SHOULD INCLUDE ON THEIR RESUME AND IN AN INTERVIEW” - </a:t>
            </a:r>
            <a:r>
              <a:rPr lang="en-US" sz="1800" dirty="0" err="1" smtClean="0">
                <a:latin typeface="Book Antiqua" panose="02040602050305030304" pitchFamily="18" charset="0"/>
                <a:hlinkClick r:id="rId4"/>
              </a:rPr>
              <a:t>vaNTAGE</a:t>
            </a:r>
            <a:r>
              <a:rPr lang="en-US" sz="1800" dirty="0" smtClean="0">
                <a:latin typeface="Book Antiqua" panose="02040602050305030304" pitchFamily="18" charset="0"/>
                <a:hlinkClick r:id="rId4"/>
              </a:rPr>
              <a:t> POINT: official blog of the U.S. DEPARTMENT OF VETERAN AFFAIRS</a:t>
            </a:r>
            <a:endParaRPr lang="en-US" sz="1800" dirty="0" smtClean="0">
              <a:latin typeface="Book Antiqua" panose="02040602050305030304" pitchFamily="18" charset="0"/>
            </a:endParaRPr>
          </a:p>
          <a:p>
            <a:r>
              <a:rPr lang="en-US" sz="1800" dirty="0" smtClean="0">
                <a:latin typeface="Book Antiqua" panose="02040602050305030304" pitchFamily="18" charset="0"/>
                <a:hlinkClick r:id="rId5"/>
              </a:rPr>
              <a:t>Boots to business (B2B) – </a:t>
            </a:r>
            <a:r>
              <a:rPr lang="en-US" sz="1800" dirty="0" err="1" smtClean="0">
                <a:latin typeface="Book Antiqua" panose="02040602050305030304" pitchFamily="18" charset="0"/>
                <a:hlinkClick r:id="rId5"/>
              </a:rPr>
              <a:t>u.s.</a:t>
            </a:r>
            <a:r>
              <a:rPr lang="en-US" sz="1800" dirty="0" smtClean="0">
                <a:latin typeface="Book Antiqua" panose="02040602050305030304" pitchFamily="18" charset="0"/>
                <a:hlinkClick r:id="rId5"/>
              </a:rPr>
              <a:t> small business administration</a:t>
            </a:r>
            <a:endParaRPr lang="en-US" sz="1800" dirty="0" smtClean="0">
              <a:latin typeface="Book Antiqua" panose="02040602050305030304" pitchFamily="18" charset="0"/>
            </a:endParaRPr>
          </a:p>
          <a:p>
            <a:r>
              <a:rPr lang="en-US" sz="1800" dirty="0" smtClean="0">
                <a:latin typeface="Book Antiqua" panose="02040602050305030304" pitchFamily="18" charset="0"/>
                <a:hlinkClick r:id="rId6"/>
              </a:rPr>
              <a:t>CATHOLIC CHARITIES KANSAS City – St. joseph: veteran services</a:t>
            </a:r>
            <a:endParaRPr lang="en-US" sz="1800" dirty="0" smtClean="0">
              <a:latin typeface="Book Antiqua" panose="02040602050305030304" pitchFamily="18" charset="0"/>
            </a:endParaRPr>
          </a:p>
          <a:p>
            <a:r>
              <a:rPr lang="en-US" sz="1800" dirty="0" smtClean="0">
                <a:latin typeface="Book Antiqua" panose="02040602050305030304" pitchFamily="18" charset="0"/>
                <a:hlinkClick r:id="rId7"/>
              </a:rPr>
              <a:t>Heart of AMERICA STAND DOWN</a:t>
            </a:r>
            <a:endParaRPr lang="en-US" sz="1800" dirty="0" smtClean="0">
              <a:latin typeface="Book Antiqua" panose="02040602050305030304" pitchFamily="18" charset="0"/>
            </a:endParaRPr>
          </a:p>
          <a:p>
            <a:r>
              <a:rPr lang="en-US" sz="1800" dirty="0" smtClean="0">
                <a:latin typeface="Book Antiqua" panose="02040602050305030304" pitchFamily="18" charset="0"/>
                <a:hlinkClick r:id="rId8"/>
              </a:rPr>
              <a:t>St. Michael's veteran center</a:t>
            </a:r>
            <a:endParaRPr lang="en-US" sz="1800" dirty="0" smtClean="0">
              <a:latin typeface="Book Antiqua" panose="02040602050305030304" pitchFamily="18" charset="0"/>
            </a:endParaRPr>
          </a:p>
          <a:p>
            <a:r>
              <a:rPr lang="en-US" sz="1800" dirty="0" smtClean="0">
                <a:latin typeface="Book Antiqua" panose="02040602050305030304" pitchFamily="18" charset="0"/>
                <a:hlinkClick r:id="rId9"/>
              </a:rPr>
              <a:t>VETERANS COMMUNITY PROJECT (</a:t>
            </a:r>
            <a:r>
              <a:rPr lang="en-US" sz="1800" dirty="0" smtClean="0">
                <a:latin typeface="Book Antiqua" panose="02040602050305030304" pitchFamily="18" charset="0"/>
                <a:hlinkClick r:id="rId9"/>
              </a:rPr>
              <a:t>vcp</a:t>
            </a:r>
            <a:r>
              <a:rPr lang="en-US" sz="1800" dirty="0">
                <a:latin typeface="Book Antiqua" panose="02040602050305030304" pitchFamily="18" charset="0"/>
                <a:hlinkClick r:id="rId9"/>
              </a:rPr>
              <a:t>)</a:t>
            </a:r>
            <a:endParaRPr lang="en-US" sz="1800" dirty="0" smtClean="0">
              <a:latin typeface="Book Antiqua" panose="02040602050305030304" pitchFamily="18" charset="0"/>
            </a:endParaRPr>
          </a:p>
          <a:p>
            <a:endParaRPr lang="en-US" dirty="0" smtClean="0">
              <a:latin typeface="Book Antiqua" panose="02040602050305030304" pitchFamily="18" charset="0"/>
            </a:endParaRPr>
          </a:p>
          <a:p>
            <a:endParaRPr lang="en-US" dirty="0">
              <a:latin typeface="Book Antiqua" panose="02040602050305030304" pitchFamily="18" charset="0"/>
            </a:endParaRPr>
          </a:p>
        </p:txBody>
      </p:sp>
    </p:spTree>
    <p:extLst>
      <p:ext uri="{BB962C8B-B14F-4D97-AF65-F5344CB8AC3E}">
        <p14:creationId xmlns:p14="http://schemas.microsoft.com/office/powerpoint/2010/main" val="25588179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691" y="1"/>
            <a:ext cx="10394707" cy="1184030"/>
          </a:xfrm>
        </p:spPr>
        <p:txBody>
          <a:bodyPr>
            <a:normAutofit/>
          </a:bodyPr>
          <a:lstStyle/>
          <a:p>
            <a:pPr algn="ctr"/>
            <a:r>
              <a:rPr lang="en-US" sz="3200" dirty="0" smtClean="0">
                <a:latin typeface="Book Antiqua" panose="02040602050305030304" pitchFamily="18" charset="0"/>
              </a:rPr>
              <a:t>Veteran population by period of service</a:t>
            </a:r>
            <a:endParaRPr lang="en-US" sz="3200" dirty="0">
              <a:latin typeface="Book Antiqua" panose="0204060205030503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1143" y="1735746"/>
            <a:ext cx="7644179" cy="4252563"/>
          </a:xfrm>
          <a:prstGeom prst="rect">
            <a:avLst/>
          </a:prstGeom>
        </p:spPr>
      </p:pic>
    </p:spTree>
    <p:extLst>
      <p:ext uri="{BB962C8B-B14F-4D97-AF65-F5344CB8AC3E}">
        <p14:creationId xmlns:p14="http://schemas.microsoft.com/office/powerpoint/2010/main" val="39507108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631" y="486507"/>
            <a:ext cx="10977175" cy="1151965"/>
          </a:xfrm>
        </p:spPr>
        <p:txBody>
          <a:bodyPr>
            <a:normAutofit/>
          </a:bodyPr>
          <a:lstStyle/>
          <a:p>
            <a:pPr algn="ctr"/>
            <a:r>
              <a:rPr lang="en-US" sz="2800" dirty="0" smtClean="0">
                <a:latin typeface="Book Antiqua" panose="02040602050305030304" pitchFamily="18" charset="0"/>
              </a:rPr>
              <a:t>The </a:t>
            </a:r>
            <a:r>
              <a:rPr lang="en-US" sz="2800" dirty="0" smtClean="0">
                <a:latin typeface="Book Antiqua" panose="02040602050305030304" pitchFamily="18" charset="0"/>
              </a:rPr>
              <a:t>institute </a:t>
            </a:r>
            <a:r>
              <a:rPr lang="en-US" sz="2800" dirty="0" smtClean="0">
                <a:latin typeface="Book Antiqua" panose="02040602050305030304" pitchFamily="18" charset="0"/>
              </a:rPr>
              <a:t>for veterans and military </a:t>
            </a:r>
            <a:r>
              <a:rPr lang="en-US" sz="2800" dirty="0" smtClean="0">
                <a:latin typeface="Book Antiqua" panose="02040602050305030304" pitchFamily="18" charset="0"/>
              </a:rPr>
              <a:t>families: SYRACUSE UNIVERSITY </a:t>
            </a:r>
            <a:endParaRPr lang="en-US" sz="2800" dirty="0">
              <a:latin typeface="Book Antiqua" panose="02040602050305030304" pitchFamily="18" charset="0"/>
            </a:endParaRPr>
          </a:p>
        </p:txBody>
      </p:sp>
      <p:sp>
        <p:nvSpPr>
          <p:cNvPr id="3" name="Content Placeholder 2"/>
          <p:cNvSpPr>
            <a:spLocks noGrp="1"/>
          </p:cNvSpPr>
          <p:nvPr>
            <p:ph sz="quarter" idx="13"/>
          </p:nvPr>
        </p:nvSpPr>
        <p:spPr>
          <a:xfrm>
            <a:off x="720969" y="1641366"/>
            <a:ext cx="10685585" cy="3598849"/>
          </a:xfrm>
        </p:spPr>
        <p:txBody>
          <a:bodyPr>
            <a:normAutofit fontScale="85000" lnSpcReduction="10000"/>
          </a:bodyPr>
          <a:lstStyle/>
          <a:p>
            <a:pPr marL="0" indent="0">
              <a:buNone/>
            </a:pPr>
            <a:r>
              <a:rPr lang="en-US" dirty="0">
                <a:latin typeface="Book Antiqua" panose="02040602050305030304" pitchFamily="18" charset="0"/>
                <a:hlinkClick r:id="rId2"/>
              </a:rPr>
              <a:t>The Institute for Veterans and Military Families (</a:t>
            </a:r>
            <a:r>
              <a:rPr lang="en-US" dirty="0" smtClean="0">
                <a:latin typeface="Book Antiqua" panose="02040602050305030304" pitchFamily="18" charset="0"/>
                <a:hlinkClick r:id="rId2"/>
              </a:rPr>
              <a:t>IVMF) </a:t>
            </a:r>
            <a:r>
              <a:rPr lang="en-US" dirty="0" smtClean="0">
                <a:latin typeface="Book Antiqua" panose="02040602050305030304" pitchFamily="18" charset="0"/>
              </a:rPr>
              <a:t>is </a:t>
            </a:r>
            <a:r>
              <a:rPr lang="en-US" dirty="0">
                <a:latin typeface="Book Antiqua" panose="02040602050305030304" pitchFamily="18" charset="0"/>
              </a:rPr>
              <a:t>the first interdisciplinary national institute in higher education focused on the social, economic, education and policy issues impacting veterans and their families. Through its professional staff and experts, </a:t>
            </a:r>
            <a:r>
              <a:rPr lang="en-US" b="1" dirty="0">
                <a:latin typeface="Book Antiqua" panose="02040602050305030304" pitchFamily="18" charset="0"/>
              </a:rPr>
              <a:t>the IVMF delivers leading programs in career, vocational and entrepreneurship education and training while also conducting actionable research, policy analysis and program evaluations</a:t>
            </a:r>
            <a:r>
              <a:rPr lang="en-US" dirty="0">
                <a:latin typeface="Book Antiqua" panose="02040602050305030304" pitchFamily="18" charset="0"/>
              </a:rPr>
              <a:t>. </a:t>
            </a:r>
            <a:endParaRPr lang="en-US" dirty="0" smtClean="0">
              <a:latin typeface="Book Antiqua" panose="02040602050305030304" pitchFamily="18" charset="0"/>
            </a:endParaRPr>
          </a:p>
          <a:p>
            <a:pPr marL="0" indent="0">
              <a:buNone/>
            </a:pPr>
            <a:r>
              <a:rPr lang="en-US" dirty="0" smtClean="0">
                <a:latin typeface="Book Antiqua" panose="02040602050305030304" pitchFamily="18" charset="0"/>
              </a:rPr>
              <a:t>The </a:t>
            </a:r>
            <a:r>
              <a:rPr lang="en-US" dirty="0">
                <a:latin typeface="Book Antiqua" panose="02040602050305030304" pitchFamily="18" charset="0"/>
              </a:rPr>
              <a:t>IVMF also supports communities through collective impact efforts that enhance delivery and access to services and care. The institute, supported by a distinguished advisory board, along with public and private partners, is committed to advancing the lives of those who have served in America’s armed forces and their families. </a:t>
            </a:r>
            <a:endParaRPr lang="en-US" dirty="0" smtClean="0">
              <a:latin typeface="Book Antiqua" panose="02040602050305030304" pitchFamily="18" charset="0"/>
            </a:endParaRPr>
          </a:p>
          <a:p>
            <a:pPr marL="0" indent="0">
              <a:buNone/>
            </a:pPr>
            <a:endParaRPr lang="en-US" dirty="0">
              <a:latin typeface="Book Antiqua" panose="0204060205030503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2806" y="4916364"/>
            <a:ext cx="3142850" cy="1027235"/>
          </a:xfrm>
          <a:prstGeom prst="rect">
            <a:avLst/>
          </a:prstGeom>
        </p:spPr>
      </p:pic>
    </p:spTree>
    <p:extLst>
      <p:ext uri="{BB962C8B-B14F-4D97-AF65-F5344CB8AC3E}">
        <p14:creationId xmlns:p14="http://schemas.microsoft.com/office/powerpoint/2010/main" val="38383430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87006"/>
            <a:ext cx="10394707" cy="1300700"/>
          </a:xfrm>
        </p:spPr>
        <p:txBody>
          <a:bodyPr/>
          <a:lstStyle/>
          <a:p>
            <a:pPr algn="ctr"/>
            <a:r>
              <a:rPr lang="en-US" dirty="0" smtClean="0">
                <a:latin typeface="Book Antiqua" panose="02040602050305030304" pitchFamily="18" charset="0"/>
              </a:rPr>
              <a:t>PERIOD OF SERVICE</a:t>
            </a:r>
            <a:endParaRPr lang="en-US" dirty="0">
              <a:latin typeface="Book Antiqua" panose="0204060205030503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1507" y="1635636"/>
            <a:ext cx="6975232" cy="4437670"/>
          </a:xfrm>
          <a:prstGeom prst="rect">
            <a:avLst/>
          </a:prstGeom>
        </p:spPr>
      </p:pic>
    </p:spTree>
    <p:extLst>
      <p:ext uri="{BB962C8B-B14F-4D97-AF65-F5344CB8AC3E}">
        <p14:creationId xmlns:p14="http://schemas.microsoft.com/office/powerpoint/2010/main" val="18326942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4" y="-140677"/>
            <a:ext cx="11769969" cy="1283394"/>
          </a:xfrm>
        </p:spPr>
        <p:txBody>
          <a:bodyPr>
            <a:normAutofit/>
          </a:bodyPr>
          <a:lstStyle/>
          <a:p>
            <a:pPr algn="ctr"/>
            <a:r>
              <a:rPr lang="en-US" sz="3200" dirty="0" smtClean="0">
                <a:latin typeface="Book Antiqua" panose="02040602050305030304" pitchFamily="18" charset="0"/>
              </a:rPr>
              <a:t>Distribution of employed veterans by industry</a:t>
            </a:r>
            <a:endParaRPr lang="en-US" sz="3200" dirty="0">
              <a:latin typeface="Book Antiqua" panose="0204060205030503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5663" y="1807185"/>
            <a:ext cx="7432430" cy="4301175"/>
          </a:xfrm>
          <a:prstGeom prst="rect">
            <a:avLst/>
          </a:prstGeom>
        </p:spPr>
      </p:pic>
    </p:spTree>
    <p:extLst>
      <p:ext uri="{BB962C8B-B14F-4D97-AF65-F5344CB8AC3E}">
        <p14:creationId xmlns:p14="http://schemas.microsoft.com/office/powerpoint/2010/main" val="20988838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07" y="375700"/>
            <a:ext cx="11571775" cy="1019346"/>
          </a:xfrm>
        </p:spPr>
        <p:txBody>
          <a:bodyPr>
            <a:normAutofit/>
          </a:bodyPr>
          <a:lstStyle/>
          <a:p>
            <a:pPr algn="ctr"/>
            <a:r>
              <a:rPr lang="en-US" sz="3200" dirty="0" smtClean="0">
                <a:latin typeface="Book Antiqua" panose="02040602050305030304" pitchFamily="18" charset="0"/>
              </a:rPr>
              <a:t>Distribution of employed and non-veterans by gender and labor market </a:t>
            </a:r>
            <a:endParaRPr lang="en-US" sz="3200" dirty="0">
              <a:latin typeface="Book Antiqua" panose="0204060205030503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251" y="1922585"/>
            <a:ext cx="6796088" cy="4136330"/>
          </a:xfrm>
          <a:prstGeom prst="rect">
            <a:avLst/>
          </a:prstGeom>
        </p:spPr>
      </p:pic>
    </p:spTree>
    <p:extLst>
      <p:ext uri="{BB962C8B-B14F-4D97-AF65-F5344CB8AC3E}">
        <p14:creationId xmlns:p14="http://schemas.microsoft.com/office/powerpoint/2010/main" val="20275159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34" y="381001"/>
            <a:ext cx="11241100" cy="1151965"/>
          </a:xfrm>
        </p:spPr>
        <p:txBody>
          <a:bodyPr>
            <a:normAutofit/>
          </a:bodyPr>
          <a:lstStyle/>
          <a:p>
            <a:pPr algn="ctr"/>
            <a:r>
              <a:rPr lang="en-US" sz="3400" dirty="0" smtClean="0">
                <a:latin typeface="Book Antiqua" panose="02040602050305030304" pitchFamily="18" charset="0"/>
              </a:rPr>
              <a:t>Top transitional challenges FOR VETERANS</a:t>
            </a:r>
            <a:endParaRPr lang="en-US" sz="3400" dirty="0">
              <a:latin typeface="Book Antiqua" panose="02040602050305030304" pitchFamily="18" charset="0"/>
            </a:endParaRPr>
          </a:p>
        </p:txBody>
      </p:sp>
      <p:sp>
        <p:nvSpPr>
          <p:cNvPr id="3" name="Content Placeholder 2"/>
          <p:cNvSpPr>
            <a:spLocks noGrp="1"/>
          </p:cNvSpPr>
          <p:nvPr>
            <p:ph sz="quarter" idx="13"/>
          </p:nvPr>
        </p:nvSpPr>
        <p:spPr>
          <a:xfrm>
            <a:off x="503756" y="1610001"/>
            <a:ext cx="10394707" cy="3877235"/>
          </a:xfrm>
        </p:spPr>
        <p:txBody>
          <a:bodyPr>
            <a:normAutofit fontScale="85000" lnSpcReduction="20000"/>
          </a:bodyPr>
          <a:lstStyle/>
          <a:p>
            <a:pPr lvl="0"/>
            <a:r>
              <a:rPr lang="en-US" dirty="0">
                <a:latin typeface="Book Antiqua" panose="02040602050305030304" pitchFamily="18" charset="0"/>
              </a:rPr>
              <a:t>Navigating VA programs, benefits and services – 59%</a:t>
            </a:r>
          </a:p>
          <a:p>
            <a:pPr lvl="0"/>
            <a:r>
              <a:rPr lang="en-US" dirty="0">
                <a:latin typeface="Book Antiqua" panose="02040602050305030304" pitchFamily="18" charset="0"/>
              </a:rPr>
              <a:t>Finding a job – 55% </a:t>
            </a:r>
          </a:p>
          <a:p>
            <a:pPr lvl="0"/>
            <a:r>
              <a:rPr lang="en-US" dirty="0">
                <a:latin typeface="Book Antiqua" panose="02040602050305030304" pitchFamily="18" charset="0"/>
              </a:rPr>
              <a:t>Financial struggles – 47% </a:t>
            </a:r>
          </a:p>
          <a:p>
            <a:pPr lvl="0"/>
            <a:r>
              <a:rPr lang="en-US" dirty="0">
                <a:latin typeface="Book Antiqua" panose="02040602050305030304" pitchFamily="18" charset="0"/>
              </a:rPr>
              <a:t>Depression – 41% </a:t>
            </a:r>
          </a:p>
          <a:p>
            <a:pPr lvl="0"/>
            <a:r>
              <a:rPr lang="en-US" dirty="0">
                <a:latin typeface="Book Antiqua" panose="02040602050305030304" pitchFamily="18" charset="0"/>
              </a:rPr>
              <a:t>Getting socialized to civilian culture – 38% </a:t>
            </a:r>
          </a:p>
          <a:p>
            <a:pPr lvl="0"/>
            <a:r>
              <a:rPr lang="en-US" dirty="0">
                <a:latin typeface="Book Antiqua" panose="02040602050305030304" pitchFamily="18" charset="0"/>
              </a:rPr>
              <a:t>Skills translation – 37% </a:t>
            </a:r>
          </a:p>
          <a:p>
            <a:pPr lvl="0"/>
            <a:r>
              <a:rPr lang="en-US" dirty="0">
                <a:latin typeface="Book Antiqua" panose="02040602050305030304" pitchFamily="18" charset="0"/>
              </a:rPr>
              <a:t>Contradictory information from different sources – 33% </a:t>
            </a:r>
          </a:p>
          <a:p>
            <a:pPr lvl="0"/>
            <a:r>
              <a:rPr lang="en-US" dirty="0">
                <a:latin typeface="Book Antiqua" panose="02040602050305030304" pitchFamily="18" charset="0"/>
              </a:rPr>
              <a:t>Disability – 32% </a:t>
            </a:r>
          </a:p>
          <a:p>
            <a:pPr lvl="0"/>
            <a:r>
              <a:rPr lang="en-US" dirty="0">
                <a:latin typeface="Book Antiqua" panose="02040602050305030304" pitchFamily="18" charset="0"/>
              </a:rPr>
              <a:t>Understanding of GI bill benefits – 31% </a:t>
            </a:r>
          </a:p>
          <a:p>
            <a:pPr lvl="0"/>
            <a:r>
              <a:rPr lang="en-US" dirty="0">
                <a:latin typeface="Book Antiqua" panose="02040602050305030304" pitchFamily="18" charset="0"/>
              </a:rPr>
              <a:t>Employment preparation – 30% </a:t>
            </a:r>
          </a:p>
          <a:p>
            <a:pPr lvl="0"/>
            <a:endParaRPr lang="en-US" dirty="0"/>
          </a:p>
        </p:txBody>
      </p:sp>
    </p:spTree>
    <p:extLst>
      <p:ext uri="{BB962C8B-B14F-4D97-AF65-F5344CB8AC3E}">
        <p14:creationId xmlns:p14="http://schemas.microsoft.com/office/powerpoint/2010/main" val="32321722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446315"/>
            <a:ext cx="11158882" cy="1617082"/>
          </a:xfrm>
        </p:spPr>
        <p:txBody>
          <a:bodyPr>
            <a:normAutofit fontScale="90000"/>
          </a:bodyPr>
          <a:lstStyle/>
          <a:p>
            <a:pPr algn="ctr"/>
            <a:r>
              <a:rPr lang="en-US" sz="3100" dirty="0">
                <a:latin typeface="Book Antiqua" panose="02040602050305030304" pitchFamily="18" charset="0"/>
              </a:rPr>
              <a:t>Experiences of Service Life Differ Greatly </a:t>
            </a:r>
            <a:r>
              <a:rPr lang="en-US" sz="3100" dirty="0" smtClean="0">
                <a:latin typeface="Book Antiqua" panose="02040602050305030304" pitchFamily="18" charset="0"/>
              </a:rPr>
              <a:t/>
            </a:r>
            <a:br>
              <a:rPr lang="en-US" sz="3100" dirty="0" smtClean="0">
                <a:latin typeface="Book Antiqua" panose="02040602050305030304" pitchFamily="18" charset="0"/>
              </a:rPr>
            </a:br>
            <a:r>
              <a:rPr lang="en-US" sz="3100" dirty="0" smtClean="0">
                <a:latin typeface="Book Antiqua" panose="02040602050305030304" pitchFamily="18" charset="0"/>
              </a:rPr>
              <a:t>by </a:t>
            </a:r>
            <a:r>
              <a:rPr lang="en-US" sz="3100" dirty="0">
                <a:latin typeface="Book Antiqua" panose="02040602050305030304" pitchFamily="18" charset="0"/>
              </a:rPr>
              <a:t>Service Member Gender</a:t>
            </a:r>
            <a:r>
              <a:rPr lang="en-US" dirty="0"/>
              <a:t/>
            </a:r>
            <a:br>
              <a:rPr lang="en-US" dirty="0"/>
            </a:br>
            <a:endParaRPr lang="en-US" dirty="0"/>
          </a:p>
        </p:txBody>
      </p:sp>
      <p:sp>
        <p:nvSpPr>
          <p:cNvPr id="3" name="Content Placeholder 2"/>
          <p:cNvSpPr>
            <a:spLocks noGrp="1"/>
          </p:cNvSpPr>
          <p:nvPr>
            <p:ph sz="quarter" idx="13"/>
          </p:nvPr>
        </p:nvSpPr>
        <p:spPr>
          <a:xfrm>
            <a:off x="413657" y="1513114"/>
            <a:ext cx="11778343" cy="3940630"/>
          </a:xfrm>
        </p:spPr>
        <p:txBody>
          <a:bodyPr>
            <a:normAutofit fontScale="70000" lnSpcReduction="20000"/>
          </a:bodyPr>
          <a:lstStyle/>
          <a:p>
            <a:r>
              <a:rPr lang="en-US" sz="2800" b="1" dirty="0">
                <a:latin typeface="Book Antiqua" panose="02040602050305030304" pitchFamily="18" charset="0"/>
              </a:rPr>
              <a:t>Service had a positive impact on their </a:t>
            </a:r>
            <a:r>
              <a:rPr lang="en-US" sz="2800" b="1" dirty="0" smtClean="0">
                <a:latin typeface="Book Antiqua" panose="02040602050305030304" pitchFamily="18" charset="0"/>
              </a:rPr>
              <a:t>life - </a:t>
            </a:r>
            <a:r>
              <a:rPr lang="en-US" sz="2800" dirty="0">
                <a:latin typeface="Book Antiqua" panose="02040602050305030304" pitchFamily="18" charset="0"/>
              </a:rPr>
              <a:t/>
            </a:r>
            <a:br>
              <a:rPr lang="en-US" sz="2800" dirty="0">
                <a:latin typeface="Book Antiqua" panose="02040602050305030304" pitchFamily="18" charset="0"/>
              </a:rPr>
            </a:br>
            <a:r>
              <a:rPr lang="en-US" sz="2800" dirty="0">
                <a:effectLst>
                  <a:outerShdw blurRad="38100" dist="38100" dir="2700000" algn="tl">
                    <a:srgbClr val="000000">
                      <a:alpha val="43137"/>
                    </a:srgbClr>
                  </a:outerShdw>
                </a:effectLst>
                <a:latin typeface="Book Antiqua" panose="02040602050305030304" pitchFamily="18" charset="0"/>
              </a:rPr>
              <a:t>95% males</a:t>
            </a:r>
            <a:r>
              <a:rPr lang="en-US" sz="2800" dirty="0">
                <a:latin typeface="Book Antiqua" panose="02040602050305030304" pitchFamily="18" charset="0"/>
              </a:rPr>
              <a:t/>
            </a:r>
            <a:br>
              <a:rPr lang="en-US" sz="2800" dirty="0">
                <a:latin typeface="Book Antiqua" panose="02040602050305030304" pitchFamily="18" charset="0"/>
              </a:rPr>
            </a:br>
            <a:r>
              <a:rPr lang="en-US" sz="2800" dirty="0">
                <a:effectLst>
                  <a:outerShdw blurRad="38100" dist="38100" dir="2700000" algn="tl">
                    <a:srgbClr val="000000">
                      <a:alpha val="43137"/>
                    </a:srgbClr>
                  </a:outerShdw>
                </a:effectLst>
                <a:latin typeface="Book Antiqua" panose="02040602050305030304" pitchFamily="18" charset="0"/>
              </a:rPr>
              <a:t>93% females</a:t>
            </a:r>
          </a:p>
          <a:p>
            <a:r>
              <a:rPr lang="en-US" sz="2800" b="1" dirty="0">
                <a:latin typeface="Book Antiqua" panose="02040602050305030304" pitchFamily="18" charset="0"/>
              </a:rPr>
              <a:t>Felt pride from their accomplishments during </a:t>
            </a:r>
            <a:r>
              <a:rPr lang="en-US" sz="2800" b="1" dirty="0" smtClean="0">
                <a:latin typeface="Book Antiqua" panose="02040602050305030304" pitchFamily="18" charset="0"/>
              </a:rPr>
              <a:t>service - </a:t>
            </a:r>
            <a:r>
              <a:rPr lang="en-US" sz="2800" dirty="0">
                <a:latin typeface="Book Antiqua" panose="02040602050305030304" pitchFamily="18" charset="0"/>
              </a:rPr>
              <a:t/>
            </a:r>
            <a:br>
              <a:rPr lang="en-US" sz="2800" dirty="0">
                <a:latin typeface="Book Antiqua" panose="02040602050305030304" pitchFamily="18" charset="0"/>
              </a:rPr>
            </a:br>
            <a:r>
              <a:rPr lang="en-US" sz="2800" dirty="0">
                <a:effectLst>
                  <a:outerShdw blurRad="38100" dist="38100" dir="2700000" algn="tl">
                    <a:srgbClr val="000000">
                      <a:alpha val="43137"/>
                    </a:srgbClr>
                  </a:outerShdw>
                </a:effectLst>
                <a:latin typeface="Book Antiqua" panose="02040602050305030304" pitchFamily="18" charset="0"/>
              </a:rPr>
              <a:t>97% males</a:t>
            </a:r>
            <a:br>
              <a:rPr lang="en-US" sz="2800" dirty="0">
                <a:effectLst>
                  <a:outerShdw blurRad="38100" dist="38100" dir="2700000" algn="tl">
                    <a:srgbClr val="000000">
                      <a:alpha val="43137"/>
                    </a:srgbClr>
                  </a:outerShdw>
                </a:effectLst>
                <a:latin typeface="Book Antiqua" panose="02040602050305030304" pitchFamily="18" charset="0"/>
              </a:rPr>
            </a:br>
            <a:r>
              <a:rPr lang="en-US" sz="2800" dirty="0">
                <a:effectLst>
                  <a:outerShdw blurRad="38100" dist="38100" dir="2700000" algn="tl">
                    <a:srgbClr val="000000">
                      <a:alpha val="43137"/>
                    </a:srgbClr>
                  </a:outerShdw>
                </a:effectLst>
                <a:latin typeface="Book Antiqua" panose="02040602050305030304" pitchFamily="18" charset="0"/>
              </a:rPr>
              <a:t>96% </a:t>
            </a:r>
            <a:r>
              <a:rPr lang="en-US" sz="2800" dirty="0" smtClean="0">
                <a:effectLst>
                  <a:outerShdw blurRad="38100" dist="38100" dir="2700000" algn="tl">
                    <a:srgbClr val="000000">
                      <a:alpha val="43137"/>
                    </a:srgbClr>
                  </a:outerShdw>
                </a:effectLst>
                <a:latin typeface="Book Antiqua" panose="02040602050305030304" pitchFamily="18" charset="0"/>
              </a:rPr>
              <a:t>females</a:t>
            </a:r>
            <a:endParaRPr lang="en-US" sz="2800" dirty="0" smtClean="0">
              <a:latin typeface="Book Antiqua" panose="02040602050305030304" pitchFamily="18" charset="0"/>
            </a:endParaRPr>
          </a:p>
          <a:p>
            <a:r>
              <a:rPr lang="en-US" sz="2800" b="1" dirty="0" smtClean="0">
                <a:latin typeface="Book Antiqua" panose="02040602050305030304" pitchFamily="18" charset="0"/>
              </a:rPr>
              <a:t>Matured </a:t>
            </a:r>
            <a:r>
              <a:rPr lang="en-US" sz="2800" b="1" dirty="0">
                <a:latin typeface="Book Antiqua" panose="02040602050305030304" pitchFamily="18" charset="0"/>
              </a:rPr>
              <a:t>as a result of their </a:t>
            </a:r>
            <a:r>
              <a:rPr lang="en-US" sz="2800" b="1" dirty="0" smtClean="0">
                <a:latin typeface="Book Antiqua" panose="02040602050305030304" pitchFamily="18" charset="0"/>
              </a:rPr>
              <a:t>service - </a:t>
            </a:r>
            <a:r>
              <a:rPr lang="en-US" sz="2800" dirty="0">
                <a:latin typeface="Book Antiqua" panose="02040602050305030304" pitchFamily="18" charset="0"/>
              </a:rPr>
              <a:t/>
            </a:r>
            <a:br>
              <a:rPr lang="en-US" sz="2800" dirty="0">
                <a:latin typeface="Book Antiqua" panose="02040602050305030304" pitchFamily="18" charset="0"/>
              </a:rPr>
            </a:br>
            <a:r>
              <a:rPr lang="en-US" sz="2800" dirty="0">
                <a:effectLst>
                  <a:outerShdw blurRad="38100" dist="38100" dir="2700000" algn="tl">
                    <a:srgbClr val="000000">
                      <a:alpha val="43137"/>
                    </a:srgbClr>
                  </a:outerShdw>
                </a:effectLst>
                <a:latin typeface="Book Antiqua" panose="02040602050305030304" pitchFamily="18" charset="0"/>
              </a:rPr>
              <a:t>97% males</a:t>
            </a:r>
            <a:br>
              <a:rPr lang="en-US" sz="2800" dirty="0">
                <a:effectLst>
                  <a:outerShdw blurRad="38100" dist="38100" dir="2700000" algn="tl">
                    <a:srgbClr val="000000">
                      <a:alpha val="43137"/>
                    </a:srgbClr>
                  </a:outerShdw>
                </a:effectLst>
                <a:latin typeface="Book Antiqua" panose="02040602050305030304" pitchFamily="18" charset="0"/>
              </a:rPr>
            </a:br>
            <a:r>
              <a:rPr lang="en-US" sz="2800" dirty="0">
                <a:effectLst>
                  <a:outerShdw blurRad="38100" dist="38100" dir="2700000" algn="tl">
                    <a:srgbClr val="000000">
                      <a:alpha val="43137"/>
                    </a:srgbClr>
                  </a:outerShdw>
                </a:effectLst>
                <a:latin typeface="Book Antiqua" panose="02040602050305030304" pitchFamily="18" charset="0"/>
              </a:rPr>
              <a:t>96% females</a:t>
            </a:r>
          </a:p>
          <a:p>
            <a:pPr marL="0" indent="0">
              <a:buNone/>
            </a:pPr>
            <a:r>
              <a:rPr lang="en-US" dirty="0"/>
              <a:t/>
            </a:r>
            <a:br>
              <a:rPr lang="en-US" dirty="0"/>
            </a:br>
            <a:endParaRPr lang="en-US" dirty="0"/>
          </a:p>
        </p:txBody>
      </p:sp>
    </p:spTree>
    <p:extLst>
      <p:ext uri="{BB962C8B-B14F-4D97-AF65-F5344CB8AC3E}">
        <p14:creationId xmlns:p14="http://schemas.microsoft.com/office/powerpoint/2010/main" val="345466604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TM04033927[[fn=Main Event]]</Template>
  <TotalTime>451</TotalTime>
  <Words>1085</Words>
  <Application>Microsoft Office PowerPoint</Application>
  <PresentationFormat>Custom</PresentationFormat>
  <Paragraphs>131</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Main Event</vt:lpstr>
      <vt:lpstr>LEADING OUR AMERICAN HEROES  ON THE LABOR FRONT</vt:lpstr>
      <vt:lpstr>What we will cover:</vt:lpstr>
      <vt:lpstr>Understanding the  veteran LABOR FORCE  </vt:lpstr>
      <vt:lpstr>Veteran population by period of service</vt:lpstr>
      <vt:lpstr>PERIOD OF SERVICE</vt:lpstr>
      <vt:lpstr>Distribution of employed veterans by industry</vt:lpstr>
      <vt:lpstr>Distribution of employed and non-veterans by gender and labor market </vt:lpstr>
      <vt:lpstr>Top transitional challenges FOR VETERANS</vt:lpstr>
      <vt:lpstr>Experiences of Service Life Differ Greatly  by Service Member Gender </vt:lpstr>
      <vt:lpstr>Each veteran has a unique military and/or deployment experience even if they have the same mission as the person next to them.   I think it is critical that we look at the individual independently of others when planning their integration into the civilian sector.   We must not use a one-size approach as no service member is the same.  </vt:lpstr>
      <vt:lpstr>PowerPoint Presentation</vt:lpstr>
      <vt:lpstr>Top Skills &amp; Attributes Strengthened  by Military Service</vt:lpstr>
      <vt:lpstr>Veteran talent: a rare, valuable and differentiated resource</vt:lpstr>
      <vt:lpstr>The unique challenges veterans face in the labor force are assimilating to civilian culture, lifestyle, and feeling a sense of purpose. Prior to transitioning, many military members work on their resumes but it never fully prepares them for the reality of applying for jobs in the civilian force.   The job market is more complicated than it seems and jobs do not come easy. Also, after wearing a uniform everyday for so many years, figuring out what is work appropriate attire can be a challenge.   Veterans encounter a need to shift their mindset, realizing that they will not encounter the same camaraderie they had while in service. This presents a dilemma and compounds feelings of trying to discover meaning in what they do compared to what they did while they served.”  </vt:lpstr>
      <vt:lpstr>ANNA KERRY</vt:lpstr>
      <vt:lpstr>PROFESSIONAL ASSISTANCE</vt:lpstr>
      <vt:lpstr>Employment for veterans</vt:lpstr>
      <vt:lpstr>Entrepreneurship for Women Veterans  </vt:lpstr>
      <vt:lpstr>HOW A VETERAN CAN TRANSFER THEIR MILITARY SKILLS INTO A CAREER</vt:lpstr>
      <vt:lpstr>Reasons for Pursing Entrepreneurship </vt:lpstr>
      <vt:lpstr>Helpful Resources and Assets for Veteran Success </vt:lpstr>
      <vt:lpstr>RESOURCES for veterans</vt:lpstr>
      <vt:lpstr>PowerPoint Presentation</vt:lpstr>
      <vt:lpstr>BOOTS TO BUSINESS (b2b) </vt:lpstr>
      <vt:lpstr>LOCAL KC VETERAN ORGANIZATIONS ASSISTING VETERANS WITH JOB PLACEMENT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Works cited</vt:lpstr>
      <vt:lpstr>The institute for veterans and military families: SYRACUSE UNIVERSITY </vt:lpstr>
    </vt:vector>
  </TitlesOfParts>
  <Company>Avila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LEADING OUR AMERICAN HEROES  ON THE LABOR FRONT</dc:title>
  <dc:creator>Subramaniyam, Priscilla</dc:creator>
  <cp:lastModifiedBy>Pris</cp:lastModifiedBy>
  <cp:revision>52</cp:revision>
  <dcterms:created xsi:type="dcterms:W3CDTF">2018-05-21T21:03:23Z</dcterms:created>
  <dcterms:modified xsi:type="dcterms:W3CDTF">2018-05-23T12:59:58Z</dcterms:modified>
</cp:coreProperties>
</file>