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61" r:id="rId3"/>
    <p:sldId id="262" r:id="rId4"/>
    <p:sldId id="257" r:id="rId5"/>
    <p:sldId id="295" r:id="rId6"/>
    <p:sldId id="280" r:id="rId7"/>
    <p:sldId id="263" r:id="rId8"/>
    <p:sldId id="260" r:id="rId9"/>
    <p:sldId id="286" r:id="rId10"/>
    <p:sldId id="281" r:id="rId11"/>
    <p:sldId id="297" r:id="rId12"/>
    <p:sldId id="290" r:id="rId13"/>
    <p:sldId id="294" r:id="rId14"/>
    <p:sldId id="284" r:id="rId15"/>
    <p:sldId id="291" r:id="rId16"/>
    <p:sldId id="258" r:id="rId17"/>
    <p:sldId id="296" r:id="rId18"/>
    <p:sldId id="292" r:id="rId19"/>
    <p:sldId id="288" r:id="rId20"/>
    <p:sldId id="278" r:id="rId21"/>
    <p:sldId id="256" r:id="rId22"/>
    <p:sldId id="283" r:id="rId23"/>
    <p:sldId id="279" r:id="rId24"/>
    <p:sldId id="285" r:id="rId25"/>
    <p:sldId id="259" r:id="rId26"/>
    <p:sldId id="264" r:id="rId27"/>
    <p:sldId id="265" r:id="rId28"/>
    <p:sldId id="289" r:id="rId29"/>
    <p:sldId id="287" r:id="rId30"/>
    <p:sldId id="282" r:id="rId31"/>
    <p:sldId id="293" r:id="rId32"/>
    <p:sldId id="301" r:id="rId33"/>
    <p:sldId id="299" r:id="rId34"/>
    <p:sldId id="300" r:id="rId35"/>
    <p:sldId id="298"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6" autoAdjust="0"/>
    <p:restoredTop sz="70746" autoAdjust="0"/>
  </p:normalViewPr>
  <p:slideViewPr>
    <p:cSldViewPr snapToGrid="0">
      <p:cViewPr varScale="1">
        <p:scale>
          <a:sx n="64" d="100"/>
          <a:sy n="64" d="100"/>
        </p:scale>
        <p:origin x="909" y="5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43D90-665B-49A6-9059-ECD0A3EE058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5006B98-97CC-4657-AADE-7F679EA4344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1D7DEA8-5F64-4C01-A49F-8F4F7B3D42AC}"/>
              </a:ext>
            </a:extLst>
          </p:cNvPr>
          <p:cNvSpPr>
            <a:spLocks noGrp="1"/>
          </p:cNvSpPr>
          <p:nvPr>
            <p:ph type="dt" sz="half" idx="10"/>
          </p:nvPr>
        </p:nvSpPr>
        <p:spPr/>
        <p:txBody>
          <a:bodyPr/>
          <a:lstStyle/>
          <a:p>
            <a:fld id="{29C8FF15-FE0F-4F45-8BCE-89745A025E0D}" type="datetimeFigureOut">
              <a:rPr lang="en-US" smtClean="0"/>
              <a:t>5/11/2018</a:t>
            </a:fld>
            <a:endParaRPr lang="en-US" dirty="0"/>
          </a:p>
        </p:txBody>
      </p:sp>
      <p:sp>
        <p:nvSpPr>
          <p:cNvPr id="5" name="Footer Placeholder 4">
            <a:extLst>
              <a:ext uri="{FF2B5EF4-FFF2-40B4-BE49-F238E27FC236}">
                <a16:creationId xmlns:a16="http://schemas.microsoft.com/office/drawing/2014/main" id="{4EEBEC38-9E90-45FF-A7AA-E6638050B5A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B53B96F-3ABA-44C4-AD04-33219A85DC45}"/>
              </a:ext>
            </a:extLst>
          </p:cNvPr>
          <p:cNvSpPr>
            <a:spLocks noGrp="1"/>
          </p:cNvSpPr>
          <p:nvPr>
            <p:ph type="sldNum" sz="quarter" idx="12"/>
          </p:nvPr>
        </p:nvSpPr>
        <p:spPr/>
        <p:txBody>
          <a:bodyPr/>
          <a:lstStyle/>
          <a:p>
            <a:fld id="{2BDA13EF-1F71-4E0B-BE11-BF9A4A014355}" type="slidenum">
              <a:rPr lang="en-US" smtClean="0"/>
              <a:t>‹#›</a:t>
            </a:fld>
            <a:endParaRPr lang="en-US" dirty="0"/>
          </a:p>
        </p:txBody>
      </p:sp>
    </p:spTree>
    <p:extLst>
      <p:ext uri="{BB962C8B-B14F-4D97-AF65-F5344CB8AC3E}">
        <p14:creationId xmlns:p14="http://schemas.microsoft.com/office/powerpoint/2010/main" val="41097730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C70F5-C286-4822-B7B8-AAC4E6A749A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8441EE3-AF85-4569-883C-E0EB71753A2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D226A7-DBB1-423C-B241-0EAC3305496E}"/>
              </a:ext>
            </a:extLst>
          </p:cNvPr>
          <p:cNvSpPr>
            <a:spLocks noGrp="1"/>
          </p:cNvSpPr>
          <p:nvPr>
            <p:ph type="dt" sz="half" idx="10"/>
          </p:nvPr>
        </p:nvSpPr>
        <p:spPr/>
        <p:txBody>
          <a:bodyPr/>
          <a:lstStyle/>
          <a:p>
            <a:fld id="{29C8FF15-FE0F-4F45-8BCE-89745A025E0D}" type="datetimeFigureOut">
              <a:rPr lang="en-US" smtClean="0"/>
              <a:t>5/11/2018</a:t>
            </a:fld>
            <a:endParaRPr lang="en-US" dirty="0"/>
          </a:p>
        </p:txBody>
      </p:sp>
      <p:sp>
        <p:nvSpPr>
          <p:cNvPr id="5" name="Footer Placeholder 4">
            <a:extLst>
              <a:ext uri="{FF2B5EF4-FFF2-40B4-BE49-F238E27FC236}">
                <a16:creationId xmlns:a16="http://schemas.microsoft.com/office/drawing/2014/main" id="{AF1E72C4-8FCA-4906-BB52-E37D8682A20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A04696F-0B97-4310-8AE1-8A742C010841}"/>
              </a:ext>
            </a:extLst>
          </p:cNvPr>
          <p:cNvSpPr>
            <a:spLocks noGrp="1"/>
          </p:cNvSpPr>
          <p:nvPr>
            <p:ph type="sldNum" sz="quarter" idx="12"/>
          </p:nvPr>
        </p:nvSpPr>
        <p:spPr/>
        <p:txBody>
          <a:bodyPr/>
          <a:lstStyle/>
          <a:p>
            <a:fld id="{2BDA13EF-1F71-4E0B-BE11-BF9A4A014355}" type="slidenum">
              <a:rPr lang="en-US" smtClean="0"/>
              <a:t>‹#›</a:t>
            </a:fld>
            <a:endParaRPr lang="en-US" dirty="0"/>
          </a:p>
        </p:txBody>
      </p:sp>
    </p:spTree>
    <p:extLst>
      <p:ext uri="{BB962C8B-B14F-4D97-AF65-F5344CB8AC3E}">
        <p14:creationId xmlns:p14="http://schemas.microsoft.com/office/powerpoint/2010/main" val="1768600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65FECFE-C861-44C4-99F4-DCA3CDCD8AF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9278E0F-9789-4400-B3C0-C0E4FECB4A0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E4FFFB-3CDD-4C19-B45B-DB9E8F492314}"/>
              </a:ext>
            </a:extLst>
          </p:cNvPr>
          <p:cNvSpPr>
            <a:spLocks noGrp="1"/>
          </p:cNvSpPr>
          <p:nvPr>
            <p:ph type="dt" sz="half" idx="10"/>
          </p:nvPr>
        </p:nvSpPr>
        <p:spPr/>
        <p:txBody>
          <a:bodyPr/>
          <a:lstStyle/>
          <a:p>
            <a:fld id="{29C8FF15-FE0F-4F45-8BCE-89745A025E0D}" type="datetimeFigureOut">
              <a:rPr lang="en-US" smtClean="0"/>
              <a:t>5/11/2018</a:t>
            </a:fld>
            <a:endParaRPr lang="en-US" dirty="0"/>
          </a:p>
        </p:txBody>
      </p:sp>
      <p:sp>
        <p:nvSpPr>
          <p:cNvPr id="5" name="Footer Placeholder 4">
            <a:extLst>
              <a:ext uri="{FF2B5EF4-FFF2-40B4-BE49-F238E27FC236}">
                <a16:creationId xmlns:a16="http://schemas.microsoft.com/office/drawing/2014/main" id="{3ECA948D-40B8-4FEE-BFFE-8DFC756E27E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C924AFA-D1D9-4614-9B95-0DEC1A721AAD}"/>
              </a:ext>
            </a:extLst>
          </p:cNvPr>
          <p:cNvSpPr>
            <a:spLocks noGrp="1"/>
          </p:cNvSpPr>
          <p:nvPr>
            <p:ph type="sldNum" sz="quarter" idx="12"/>
          </p:nvPr>
        </p:nvSpPr>
        <p:spPr/>
        <p:txBody>
          <a:bodyPr/>
          <a:lstStyle/>
          <a:p>
            <a:fld id="{2BDA13EF-1F71-4E0B-BE11-BF9A4A014355}" type="slidenum">
              <a:rPr lang="en-US" smtClean="0"/>
              <a:t>‹#›</a:t>
            </a:fld>
            <a:endParaRPr lang="en-US" dirty="0"/>
          </a:p>
        </p:txBody>
      </p:sp>
    </p:spTree>
    <p:extLst>
      <p:ext uri="{BB962C8B-B14F-4D97-AF65-F5344CB8AC3E}">
        <p14:creationId xmlns:p14="http://schemas.microsoft.com/office/powerpoint/2010/main" val="41371347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89774-832E-4D08-AE9A-A1483199B09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809AA99-BF84-4D18-8CD6-B3782918A20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3E2878C-7E74-4F70-A404-D09D8616075F}"/>
              </a:ext>
            </a:extLst>
          </p:cNvPr>
          <p:cNvSpPr>
            <a:spLocks noGrp="1"/>
          </p:cNvSpPr>
          <p:nvPr>
            <p:ph type="dt" sz="half" idx="10"/>
          </p:nvPr>
        </p:nvSpPr>
        <p:spPr/>
        <p:txBody>
          <a:bodyPr/>
          <a:lstStyle/>
          <a:p>
            <a:fld id="{3D2EAF7D-06C2-4FEF-9A85-A329ED6A267D}" type="datetimeFigureOut">
              <a:rPr lang="en-US" smtClean="0"/>
              <a:t>5/11/2018</a:t>
            </a:fld>
            <a:endParaRPr lang="en-US" dirty="0"/>
          </a:p>
        </p:txBody>
      </p:sp>
      <p:sp>
        <p:nvSpPr>
          <p:cNvPr id="5" name="Footer Placeholder 4">
            <a:extLst>
              <a:ext uri="{FF2B5EF4-FFF2-40B4-BE49-F238E27FC236}">
                <a16:creationId xmlns:a16="http://schemas.microsoft.com/office/drawing/2014/main" id="{C9AA29A9-3881-4B8A-B1C0-EF036711086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1D835E3-B02B-4400-B083-B290F07A7F50}"/>
              </a:ext>
            </a:extLst>
          </p:cNvPr>
          <p:cNvSpPr>
            <a:spLocks noGrp="1"/>
          </p:cNvSpPr>
          <p:nvPr>
            <p:ph type="sldNum" sz="quarter" idx="12"/>
          </p:nvPr>
        </p:nvSpPr>
        <p:spPr/>
        <p:txBody>
          <a:bodyPr/>
          <a:lstStyle/>
          <a:p>
            <a:fld id="{841D47BC-C79E-4709-B42A-198A0FA0F0DC}" type="slidenum">
              <a:rPr lang="en-US" smtClean="0"/>
              <a:t>‹#›</a:t>
            </a:fld>
            <a:endParaRPr lang="en-US" dirty="0"/>
          </a:p>
        </p:txBody>
      </p:sp>
    </p:spTree>
    <p:extLst>
      <p:ext uri="{BB962C8B-B14F-4D97-AF65-F5344CB8AC3E}">
        <p14:creationId xmlns:p14="http://schemas.microsoft.com/office/powerpoint/2010/main" val="36359186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304DF-00B6-4669-8FE1-036F61605CB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8CA05D-7B9C-4F43-A3E1-FACB54A02DA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0DBA41-DAB3-4352-AD30-295095F54DAC}"/>
              </a:ext>
            </a:extLst>
          </p:cNvPr>
          <p:cNvSpPr>
            <a:spLocks noGrp="1"/>
          </p:cNvSpPr>
          <p:nvPr>
            <p:ph type="dt" sz="half" idx="10"/>
          </p:nvPr>
        </p:nvSpPr>
        <p:spPr/>
        <p:txBody>
          <a:bodyPr/>
          <a:lstStyle/>
          <a:p>
            <a:fld id="{3D2EAF7D-06C2-4FEF-9A85-A329ED6A267D}" type="datetimeFigureOut">
              <a:rPr lang="en-US" smtClean="0"/>
              <a:t>5/11/2018</a:t>
            </a:fld>
            <a:endParaRPr lang="en-US" dirty="0"/>
          </a:p>
        </p:txBody>
      </p:sp>
      <p:sp>
        <p:nvSpPr>
          <p:cNvPr id="5" name="Footer Placeholder 4">
            <a:extLst>
              <a:ext uri="{FF2B5EF4-FFF2-40B4-BE49-F238E27FC236}">
                <a16:creationId xmlns:a16="http://schemas.microsoft.com/office/drawing/2014/main" id="{3CD2B6C0-0F69-42EE-BF78-B4E41027F3B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DEACDE2-586C-4CAD-9A39-C5C5E52790FC}"/>
              </a:ext>
            </a:extLst>
          </p:cNvPr>
          <p:cNvSpPr>
            <a:spLocks noGrp="1"/>
          </p:cNvSpPr>
          <p:nvPr>
            <p:ph type="sldNum" sz="quarter" idx="12"/>
          </p:nvPr>
        </p:nvSpPr>
        <p:spPr/>
        <p:txBody>
          <a:bodyPr/>
          <a:lstStyle/>
          <a:p>
            <a:fld id="{841D47BC-C79E-4709-B42A-198A0FA0F0DC}" type="slidenum">
              <a:rPr lang="en-US" smtClean="0"/>
              <a:t>‹#›</a:t>
            </a:fld>
            <a:endParaRPr lang="en-US" dirty="0"/>
          </a:p>
        </p:txBody>
      </p:sp>
    </p:spTree>
    <p:extLst>
      <p:ext uri="{BB962C8B-B14F-4D97-AF65-F5344CB8AC3E}">
        <p14:creationId xmlns:p14="http://schemas.microsoft.com/office/powerpoint/2010/main" val="15878870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DBFA6-A9A5-40D1-B17F-5CEA2E1DA03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F5EB461-A6A7-41C6-999F-847B22581A0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D671165-D4B7-4CD8-9119-43129E5B6692}"/>
              </a:ext>
            </a:extLst>
          </p:cNvPr>
          <p:cNvSpPr>
            <a:spLocks noGrp="1"/>
          </p:cNvSpPr>
          <p:nvPr>
            <p:ph type="dt" sz="half" idx="10"/>
          </p:nvPr>
        </p:nvSpPr>
        <p:spPr/>
        <p:txBody>
          <a:bodyPr/>
          <a:lstStyle/>
          <a:p>
            <a:fld id="{3D2EAF7D-06C2-4FEF-9A85-A329ED6A267D}" type="datetimeFigureOut">
              <a:rPr lang="en-US" smtClean="0"/>
              <a:t>5/11/2018</a:t>
            </a:fld>
            <a:endParaRPr lang="en-US" dirty="0"/>
          </a:p>
        </p:txBody>
      </p:sp>
      <p:sp>
        <p:nvSpPr>
          <p:cNvPr id="5" name="Footer Placeholder 4">
            <a:extLst>
              <a:ext uri="{FF2B5EF4-FFF2-40B4-BE49-F238E27FC236}">
                <a16:creationId xmlns:a16="http://schemas.microsoft.com/office/drawing/2014/main" id="{B43CEFA6-AB0E-47A9-B20B-4AFE6CA77E8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1B6E7E5-6E1D-424F-BE07-6C829DA44E7B}"/>
              </a:ext>
            </a:extLst>
          </p:cNvPr>
          <p:cNvSpPr>
            <a:spLocks noGrp="1"/>
          </p:cNvSpPr>
          <p:nvPr>
            <p:ph type="sldNum" sz="quarter" idx="12"/>
          </p:nvPr>
        </p:nvSpPr>
        <p:spPr/>
        <p:txBody>
          <a:bodyPr/>
          <a:lstStyle/>
          <a:p>
            <a:fld id="{841D47BC-C79E-4709-B42A-198A0FA0F0DC}" type="slidenum">
              <a:rPr lang="en-US" smtClean="0"/>
              <a:t>‹#›</a:t>
            </a:fld>
            <a:endParaRPr lang="en-US" dirty="0"/>
          </a:p>
        </p:txBody>
      </p:sp>
    </p:spTree>
    <p:extLst>
      <p:ext uri="{BB962C8B-B14F-4D97-AF65-F5344CB8AC3E}">
        <p14:creationId xmlns:p14="http://schemas.microsoft.com/office/powerpoint/2010/main" val="17716520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40175-6CAB-41A4-9D83-1553DFB466F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6C80F58-71D3-4A13-A8D9-EF6112BF036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35DF895-501A-4820-95BC-78A128B1074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B23E45B-9295-4FF8-9FCE-C246872A0E37}"/>
              </a:ext>
            </a:extLst>
          </p:cNvPr>
          <p:cNvSpPr>
            <a:spLocks noGrp="1"/>
          </p:cNvSpPr>
          <p:nvPr>
            <p:ph type="dt" sz="half" idx="10"/>
          </p:nvPr>
        </p:nvSpPr>
        <p:spPr/>
        <p:txBody>
          <a:bodyPr/>
          <a:lstStyle/>
          <a:p>
            <a:fld id="{3D2EAF7D-06C2-4FEF-9A85-A329ED6A267D}" type="datetimeFigureOut">
              <a:rPr lang="en-US" smtClean="0"/>
              <a:t>5/11/2018</a:t>
            </a:fld>
            <a:endParaRPr lang="en-US" dirty="0"/>
          </a:p>
        </p:txBody>
      </p:sp>
      <p:sp>
        <p:nvSpPr>
          <p:cNvPr id="6" name="Footer Placeholder 5">
            <a:extLst>
              <a:ext uri="{FF2B5EF4-FFF2-40B4-BE49-F238E27FC236}">
                <a16:creationId xmlns:a16="http://schemas.microsoft.com/office/drawing/2014/main" id="{43AD9045-A24C-484A-8611-F5127A5B082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1293CC5-DB64-4956-8CEE-74A7262843EA}"/>
              </a:ext>
            </a:extLst>
          </p:cNvPr>
          <p:cNvSpPr>
            <a:spLocks noGrp="1"/>
          </p:cNvSpPr>
          <p:nvPr>
            <p:ph type="sldNum" sz="quarter" idx="12"/>
          </p:nvPr>
        </p:nvSpPr>
        <p:spPr/>
        <p:txBody>
          <a:bodyPr/>
          <a:lstStyle/>
          <a:p>
            <a:fld id="{841D47BC-C79E-4709-B42A-198A0FA0F0DC}" type="slidenum">
              <a:rPr lang="en-US" smtClean="0"/>
              <a:t>‹#›</a:t>
            </a:fld>
            <a:endParaRPr lang="en-US" dirty="0"/>
          </a:p>
        </p:txBody>
      </p:sp>
    </p:spTree>
    <p:extLst>
      <p:ext uri="{BB962C8B-B14F-4D97-AF65-F5344CB8AC3E}">
        <p14:creationId xmlns:p14="http://schemas.microsoft.com/office/powerpoint/2010/main" val="18567270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AE486-54ED-4D83-9D00-D73B4DE6E58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18684FD-D769-41F6-A4F3-6FD59FC02AB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EA63A57-9722-40EF-AD45-B7FCAF68E1D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2541556-C540-4A69-88CF-536507A8A86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8B62175-1F55-4CED-9E60-91C1A8CD02F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4B9280B-1D6A-47B9-BC36-A7D959ABD22E}"/>
              </a:ext>
            </a:extLst>
          </p:cNvPr>
          <p:cNvSpPr>
            <a:spLocks noGrp="1"/>
          </p:cNvSpPr>
          <p:nvPr>
            <p:ph type="dt" sz="half" idx="10"/>
          </p:nvPr>
        </p:nvSpPr>
        <p:spPr/>
        <p:txBody>
          <a:bodyPr/>
          <a:lstStyle/>
          <a:p>
            <a:fld id="{3D2EAF7D-06C2-4FEF-9A85-A329ED6A267D}" type="datetimeFigureOut">
              <a:rPr lang="en-US" smtClean="0"/>
              <a:t>5/11/2018</a:t>
            </a:fld>
            <a:endParaRPr lang="en-US" dirty="0"/>
          </a:p>
        </p:txBody>
      </p:sp>
      <p:sp>
        <p:nvSpPr>
          <p:cNvPr id="8" name="Footer Placeholder 7">
            <a:extLst>
              <a:ext uri="{FF2B5EF4-FFF2-40B4-BE49-F238E27FC236}">
                <a16:creationId xmlns:a16="http://schemas.microsoft.com/office/drawing/2014/main" id="{AC6D7C3B-9DFA-41EE-A20C-82A456BB155E}"/>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90142E8-FA94-4FD3-AF7B-626ED8358735}"/>
              </a:ext>
            </a:extLst>
          </p:cNvPr>
          <p:cNvSpPr>
            <a:spLocks noGrp="1"/>
          </p:cNvSpPr>
          <p:nvPr>
            <p:ph type="sldNum" sz="quarter" idx="12"/>
          </p:nvPr>
        </p:nvSpPr>
        <p:spPr/>
        <p:txBody>
          <a:bodyPr/>
          <a:lstStyle/>
          <a:p>
            <a:fld id="{841D47BC-C79E-4709-B42A-198A0FA0F0DC}" type="slidenum">
              <a:rPr lang="en-US" smtClean="0"/>
              <a:t>‹#›</a:t>
            </a:fld>
            <a:endParaRPr lang="en-US" dirty="0"/>
          </a:p>
        </p:txBody>
      </p:sp>
    </p:spTree>
    <p:extLst>
      <p:ext uri="{BB962C8B-B14F-4D97-AF65-F5344CB8AC3E}">
        <p14:creationId xmlns:p14="http://schemas.microsoft.com/office/powerpoint/2010/main" val="42450986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8E3B9-BF9E-4DCE-8509-371F7692BC4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DD59AA1-C2D2-4969-8DB8-E0E0D1576886}"/>
              </a:ext>
            </a:extLst>
          </p:cNvPr>
          <p:cNvSpPr>
            <a:spLocks noGrp="1"/>
          </p:cNvSpPr>
          <p:nvPr>
            <p:ph type="dt" sz="half" idx="10"/>
          </p:nvPr>
        </p:nvSpPr>
        <p:spPr/>
        <p:txBody>
          <a:bodyPr/>
          <a:lstStyle/>
          <a:p>
            <a:fld id="{3D2EAF7D-06C2-4FEF-9A85-A329ED6A267D}" type="datetimeFigureOut">
              <a:rPr lang="en-US" smtClean="0"/>
              <a:t>5/11/2018</a:t>
            </a:fld>
            <a:endParaRPr lang="en-US" dirty="0"/>
          </a:p>
        </p:txBody>
      </p:sp>
      <p:sp>
        <p:nvSpPr>
          <p:cNvPr id="4" name="Footer Placeholder 3">
            <a:extLst>
              <a:ext uri="{FF2B5EF4-FFF2-40B4-BE49-F238E27FC236}">
                <a16:creationId xmlns:a16="http://schemas.microsoft.com/office/drawing/2014/main" id="{D71DD979-2D53-41D4-9202-F113751EE244}"/>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2D88F88B-4964-4561-BBE9-E291D03DEAC7}"/>
              </a:ext>
            </a:extLst>
          </p:cNvPr>
          <p:cNvSpPr>
            <a:spLocks noGrp="1"/>
          </p:cNvSpPr>
          <p:nvPr>
            <p:ph type="sldNum" sz="quarter" idx="12"/>
          </p:nvPr>
        </p:nvSpPr>
        <p:spPr/>
        <p:txBody>
          <a:bodyPr/>
          <a:lstStyle/>
          <a:p>
            <a:fld id="{841D47BC-C79E-4709-B42A-198A0FA0F0DC}" type="slidenum">
              <a:rPr lang="en-US" smtClean="0"/>
              <a:t>‹#›</a:t>
            </a:fld>
            <a:endParaRPr lang="en-US" dirty="0"/>
          </a:p>
        </p:txBody>
      </p:sp>
    </p:spTree>
    <p:extLst>
      <p:ext uri="{BB962C8B-B14F-4D97-AF65-F5344CB8AC3E}">
        <p14:creationId xmlns:p14="http://schemas.microsoft.com/office/powerpoint/2010/main" val="39746576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C953533-C0FC-4A7B-916A-E8CEE3CB6307}"/>
              </a:ext>
            </a:extLst>
          </p:cNvPr>
          <p:cNvSpPr>
            <a:spLocks noGrp="1"/>
          </p:cNvSpPr>
          <p:nvPr>
            <p:ph type="dt" sz="half" idx="10"/>
          </p:nvPr>
        </p:nvSpPr>
        <p:spPr/>
        <p:txBody>
          <a:bodyPr/>
          <a:lstStyle/>
          <a:p>
            <a:fld id="{3D2EAF7D-06C2-4FEF-9A85-A329ED6A267D}" type="datetimeFigureOut">
              <a:rPr lang="en-US" smtClean="0"/>
              <a:t>5/11/2018</a:t>
            </a:fld>
            <a:endParaRPr lang="en-US" dirty="0"/>
          </a:p>
        </p:txBody>
      </p:sp>
      <p:sp>
        <p:nvSpPr>
          <p:cNvPr id="3" name="Footer Placeholder 2">
            <a:extLst>
              <a:ext uri="{FF2B5EF4-FFF2-40B4-BE49-F238E27FC236}">
                <a16:creationId xmlns:a16="http://schemas.microsoft.com/office/drawing/2014/main" id="{CB747D74-DEF9-4D0F-8189-256D98B89822}"/>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0AF52C8-AE52-426D-B530-A629A82B671D}"/>
              </a:ext>
            </a:extLst>
          </p:cNvPr>
          <p:cNvSpPr>
            <a:spLocks noGrp="1"/>
          </p:cNvSpPr>
          <p:nvPr>
            <p:ph type="sldNum" sz="quarter" idx="12"/>
          </p:nvPr>
        </p:nvSpPr>
        <p:spPr/>
        <p:txBody>
          <a:bodyPr/>
          <a:lstStyle/>
          <a:p>
            <a:fld id="{841D47BC-C79E-4709-B42A-198A0FA0F0DC}" type="slidenum">
              <a:rPr lang="en-US" smtClean="0"/>
              <a:t>‹#›</a:t>
            </a:fld>
            <a:endParaRPr lang="en-US" dirty="0"/>
          </a:p>
        </p:txBody>
      </p:sp>
    </p:spTree>
    <p:extLst>
      <p:ext uri="{BB962C8B-B14F-4D97-AF65-F5344CB8AC3E}">
        <p14:creationId xmlns:p14="http://schemas.microsoft.com/office/powerpoint/2010/main" val="26952040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6BCA3-7633-45C3-AF4C-B7E91A0401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C54EB87-D67F-4A4B-BCF1-FBCA7B1760C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A29EC3B-F733-4284-BA5E-8F249BC9A0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89B989B-4B44-4146-AE57-606494FA816D}"/>
              </a:ext>
            </a:extLst>
          </p:cNvPr>
          <p:cNvSpPr>
            <a:spLocks noGrp="1"/>
          </p:cNvSpPr>
          <p:nvPr>
            <p:ph type="dt" sz="half" idx="10"/>
          </p:nvPr>
        </p:nvSpPr>
        <p:spPr/>
        <p:txBody>
          <a:bodyPr/>
          <a:lstStyle/>
          <a:p>
            <a:fld id="{3D2EAF7D-06C2-4FEF-9A85-A329ED6A267D}" type="datetimeFigureOut">
              <a:rPr lang="en-US" smtClean="0"/>
              <a:t>5/11/2018</a:t>
            </a:fld>
            <a:endParaRPr lang="en-US" dirty="0"/>
          </a:p>
        </p:txBody>
      </p:sp>
      <p:sp>
        <p:nvSpPr>
          <p:cNvPr id="6" name="Footer Placeholder 5">
            <a:extLst>
              <a:ext uri="{FF2B5EF4-FFF2-40B4-BE49-F238E27FC236}">
                <a16:creationId xmlns:a16="http://schemas.microsoft.com/office/drawing/2014/main" id="{C47B9688-CFD3-49D6-B695-CE964E2D4F3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C252526-9829-41BC-B00F-F55947B6D3EE}"/>
              </a:ext>
            </a:extLst>
          </p:cNvPr>
          <p:cNvSpPr>
            <a:spLocks noGrp="1"/>
          </p:cNvSpPr>
          <p:nvPr>
            <p:ph type="sldNum" sz="quarter" idx="12"/>
          </p:nvPr>
        </p:nvSpPr>
        <p:spPr/>
        <p:txBody>
          <a:bodyPr/>
          <a:lstStyle/>
          <a:p>
            <a:fld id="{841D47BC-C79E-4709-B42A-198A0FA0F0DC}" type="slidenum">
              <a:rPr lang="en-US" smtClean="0"/>
              <a:t>‹#›</a:t>
            </a:fld>
            <a:endParaRPr lang="en-US" dirty="0"/>
          </a:p>
        </p:txBody>
      </p:sp>
    </p:spTree>
    <p:extLst>
      <p:ext uri="{BB962C8B-B14F-4D97-AF65-F5344CB8AC3E}">
        <p14:creationId xmlns:p14="http://schemas.microsoft.com/office/powerpoint/2010/main" val="3786428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42C6B-57BC-4081-BBB9-938CC5165D7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829FF27-8499-4153-A413-D4DF1B03830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74B1EF-002B-4353-AA07-DB53E8DF20D0}"/>
              </a:ext>
            </a:extLst>
          </p:cNvPr>
          <p:cNvSpPr>
            <a:spLocks noGrp="1"/>
          </p:cNvSpPr>
          <p:nvPr>
            <p:ph type="dt" sz="half" idx="10"/>
          </p:nvPr>
        </p:nvSpPr>
        <p:spPr/>
        <p:txBody>
          <a:bodyPr/>
          <a:lstStyle/>
          <a:p>
            <a:fld id="{29C8FF15-FE0F-4F45-8BCE-89745A025E0D}" type="datetimeFigureOut">
              <a:rPr lang="en-US" smtClean="0"/>
              <a:t>5/11/2018</a:t>
            </a:fld>
            <a:endParaRPr lang="en-US" dirty="0"/>
          </a:p>
        </p:txBody>
      </p:sp>
      <p:sp>
        <p:nvSpPr>
          <p:cNvPr id="5" name="Footer Placeholder 4">
            <a:extLst>
              <a:ext uri="{FF2B5EF4-FFF2-40B4-BE49-F238E27FC236}">
                <a16:creationId xmlns:a16="http://schemas.microsoft.com/office/drawing/2014/main" id="{D5A37232-F11C-4B28-93FC-965FA5E3199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BC96907-2C38-471A-B6DE-DA01E8990107}"/>
              </a:ext>
            </a:extLst>
          </p:cNvPr>
          <p:cNvSpPr>
            <a:spLocks noGrp="1"/>
          </p:cNvSpPr>
          <p:nvPr>
            <p:ph type="sldNum" sz="quarter" idx="12"/>
          </p:nvPr>
        </p:nvSpPr>
        <p:spPr/>
        <p:txBody>
          <a:bodyPr/>
          <a:lstStyle/>
          <a:p>
            <a:fld id="{2BDA13EF-1F71-4E0B-BE11-BF9A4A014355}" type="slidenum">
              <a:rPr lang="en-US" smtClean="0"/>
              <a:t>‹#›</a:t>
            </a:fld>
            <a:endParaRPr lang="en-US" dirty="0"/>
          </a:p>
        </p:txBody>
      </p:sp>
    </p:spTree>
    <p:extLst>
      <p:ext uri="{BB962C8B-B14F-4D97-AF65-F5344CB8AC3E}">
        <p14:creationId xmlns:p14="http://schemas.microsoft.com/office/powerpoint/2010/main" val="46900920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75B56-C7FD-4A0C-8A57-0E1E92D9272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3561829-468E-410E-876A-4FB916D0CB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AA72D740-8437-4400-A617-5071AADABF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D18BE28-43BE-433A-AF26-74317DD79024}"/>
              </a:ext>
            </a:extLst>
          </p:cNvPr>
          <p:cNvSpPr>
            <a:spLocks noGrp="1"/>
          </p:cNvSpPr>
          <p:nvPr>
            <p:ph type="dt" sz="half" idx="10"/>
          </p:nvPr>
        </p:nvSpPr>
        <p:spPr/>
        <p:txBody>
          <a:bodyPr/>
          <a:lstStyle/>
          <a:p>
            <a:fld id="{3D2EAF7D-06C2-4FEF-9A85-A329ED6A267D}" type="datetimeFigureOut">
              <a:rPr lang="en-US" smtClean="0"/>
              <a:t>5/11/2018</a:t>
            </a:fld>
            <a:endParaRPr lang="en-US" dirty="0"/>
          </a:p>
        </p:txBody>
      </p:sp>
      <p:sp>
        <p:nvSpPr>
          <p:cNvPr id="6" name="Footer Placeholder 5">
            <a:extLst>
              <a:ext uri="{FF2B5EF4-FFF2-40B4-BE49-F238E27FC236}">
                <a16:creationId xmlns:a16="http://schemas.microsoft.com/office/drawing/2014/main" id="{8872D4DE-A54C-4F0E-B481-1B4F51B902D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C14B5E8-D65A-4BF5-AD9E-5809E5871BFC}"/>
              </a:ext>
            </a:extLst>
          </p:cNvPr>
          <p:cNvSpPr>
            <a:spLocks noGrp="1"/>
          </p:cNvSpPr>
          <p:nvPr>
            <p:ph type="sldNum" sz="quarter" idx="12"/>
          </p:nvPr>
        </p:nvSpPr>
        <p:spPr/>
        <p:txBody>
          <a:bodyPr/>
          <a:lstStyle/>
          <a:p>
            <a:fld id="{841D47BC-C79E-4709-B42A-198A0FA0F0DC}" type="slidenum">
              <a:rPr lang="en-US" smtClean="0"/>
              <a:t>‹#›</a:t>
            </a:fld>
            <a:endParaRPr lang="en-US" dirty="0"/>
          </a:p>
        </p:txBody>
      </p:sp>
    </p:spTree>
    <p:extLst>
      <p:ext uri="{BB962C8B-B14F-4D97-AF65-F5344CB8AC3E}">
        <p14:creationId xmlns:p14="http://schemas.microsoft.com/office/powerpoint/2010/main" val="12536008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5B6C8-1D98-4853-88F9-AA9191793A3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58DC0ED-8350-41EF-91FA-9A6B11AEDD4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49EEF0-9FA3-4D85-9EA7-99A6F2964770}"/>
              </a:ext>
            </a:extLst>
          </p:cNvPr>
          <p:cNvSpPr>
            <a:spLocks noGrp="1"/>
          </p:cNvSpPr>
          <p:nvPr>
            <p:ph type="dt" sz="half" idx="10"/>
          </p:nvPr>
        </p:nvSpPr>
        <p:spPr/>
        <p:txBody>
          <a:bodyPr/>
          <a:lstStyle/>
          <a:p>
            <a:fld id="{3D2EAF7D-06C2-4FEF-9A85-A329ED6A267D}" type="datetimeFigureOut">
              <a:rPr lang="en-US" smtClean="0"/>
              <a:t>5/11/2018</a:t>
            </a:fld>
            <a:endParaRPr lang="en-US" dirty="0"/>
          </a:p>
        </p:txBody>
      </p:sp>
      <p:sp>
        <p:nvSpPr>
          <p:cNvPr id="5" name="Footer Placeholder 4">
            <a:extLst>
              <a:ext uri="{FF2B5EF4-FFF2-40B4-BE49-F238E27FC236}">
                <a16:creationId xmlns:a16="http://schemas.microsoft.com/office/drawing/2014/main" id="{32CF85E6-38F5-4FE5-9546-EE68BD94907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BA0BB24-4315-4357-8FB3-6B5D0DD906C2}"/>
              </a:ext>
            </a:extLst>
          </p:cNvPr>
          <p:cNvSpPr>
            <a:spLocks noGrp="1"/>
          </p:cNvSpPr>
          <p:nvPr>
            <p:ph type="sldNum" sz="quarter" idx="12"/>
          </p:nvPr>
        </p:nvSpPr>
        <p:spPr/>
        <p:txBody>
          <a:bodyPr/>
          <a:lstStyle/>
          <a:p>
            <a:fld id="{841D47BC-C79E-4709-B42A-198A0FA0F0DC}" type="slidenum">
              <a:rPr lang="en-US" smtClean="0"/>
              <a:t>‹#›</a:t>
            </a:fld>
            <a:endParaRPr lang="en-US" dirty="0"/>
          </a:p>
        </p:txBody>
      </p:sp>
    </p:spTree>
    <p:extLst>
      <p:ext uri="{BB962C8B-B14F-4D97-AF65-F5344CB8AC3E}">
        <p14:creationId xmlns:p14="http://schemas.microsoft.com/office/powerpoint/2010/main" val="3439956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3A76201-633E-47CC-A1E2-39D7D40DC6A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EA74EC0-035D-4BBD-8D08-EFA14B118D9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35C3DC-9991-4B0A-B427-975BBEA9A9DB}"/>
              </a:ext>
            </a:extLst>
          </p:cNvPr>
          <p:cNvSpPr>
            <a:spLocks noGrp="1"/>
          </p:cNvSpPr>
          <p:nvPr>
            <p:ph type="dt" sz="half" idx="10"/>
          </p:nvPr>
        </p:nvSpPr>
        <p:spPr/>
        <p:txBody>
          <a:bodyPr/>
          <a:lstStyle/>
          <a:p>
            <a:fld id="{3D2EAF7D-06C2-4FEF-9A85-A329ED6A267D}" type="datetimeFigureOut">
              <a:rPr lang="en-US" smtClean="0"/>
              <a:t>5/11/2018</a:t>
            </a:fld>
            <a:endParaRPr lang="en-US" dirty="0"/>
          </a:p>
        </p:txBody>
      </p:sp>
      <p:sp>
        <p:nvSpPr>
          <p:cNvPr id="5" name="Footer Placeholder 4">
            <a:extLst>
              <a:ext uri="{FF2B5EF4-FFF2-40B4-BE49-F238E27FC236}">
                <a16:creationId xmlns:a16="http://schemas.microsoft.com/office/drawing/2014/main" id="{C075B260-156C-43B9-A575-8F3577A99BD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1519FA2-C7DF-4E7B-8AC5-1C1142D95482}"/>
              </a:ext>
            </a:extLst>
          </p:cNvPr>
          <p:cNvSpPr>
            <a:spLocks noGrp="1"/>
          </p:cNvSpPr>
          <p:nvPr>
            <p:ph type="sldNum" sz="quarter" idx="12"/>
          </p:nvPr>
        </p:nvSpPr>
        <p:spPr/>
        <p:txBody>
          <a:bodyPr/>
          <a:lstStyle/>
          <a:p>
            <a:fld id="{841D47BC-C79E-4709-B42A-198A0FA0F0DC}" type="slidenum">
              <a:rPr lang="en-US" smtClean="0"/>
              <a:t>‹#›</a:t>
            </a:fld>
            <a:endParaRPr lang="en-US" dirty="0"/>
          </a:p>
        </p:txBody>
      </p:sp>
    </p:spTree>
    <p:extLst>
      <p:ext uri="{BB962C8B-B14F-4D97-AF65-F5344CB8AC3E}">
        <p14:creationId xmlns:p14="http://schemas.microsoft.com/office/powerpoint/2010/main" val="2497678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A151A-3978-4D0C-8D75-554256A64E0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8A0D2CB-A242-47ED-89E5-80A4387B41E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E4D3F15-2935-482F-8D05-6FEA90BB59E7}"/>
              </a:ext>
            </a:extLst>
          </p:cNvPr>
          <p:cNvSpPr>
            <a:spLocks noGrp="1"/>
          </p:cNvSpPr>
          <p:nvPr>
            <p:ph type="dt" sz="half" idx="10"/>
          </p:nvPr>
        </p:nvSpPr>
        <p:spPr/>
        <p:txBody>
          <a:bodyPr/>
          <a:lstStyle/>
          <a:p>
            <a:fld id="{29C8FF15-FE0F-4F45-8BCE-89745A025E0D}" type="datetimeFigureOut">
              <a:rPr lang="en-US" smtClean="0"/>
              <a:t>5/11/2018</a:t>
            </a:fld>
            <a:endParaRPr lang="en-US" dirty="0"/>
          </a:p>
        </p:txBody>
      </p:sp>
      <p:sp>
        <p:nvSpPr>
          <p:cNvPr id="5" name="Footer Placeholder 4">
            <a:extLst>
              <a:ext uri="{FF2B5EF4-FFF2-40B4-BE49-F238E27FC236}">
                <a16:creationId xmlns:a16="http://schemas.microsoft.com/office/drawing/2014/main" id="{A2A0DE82-6143-4FED-9EC0-CDD35CB8D58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7C8549B-A9FA-49E7-A809-2E80CC05EB1D}"/>
              </a:ext>
            </a:extLst>
          </p:cNvPr>
          <p:cNvSpPr>
            <a:spLocks noGrp="1"/>
          </p:cNvSpPr>
          <p:nvPr>
            <p:ph type="sldNum" sz="quarter" idx="12"/>
          </p:nvPr>
        </p:nvSpPr>
        <p:spPr/>
        <p:txBody>
          <a:bodyPr/>
          <a:lstStyle/>
          <a:p>
            <a:fld id="{2BDA13EF-1F71-4E0B-BE11-BF9A4A014355}" type="slidenum">
              <a:rPr lang="en-US" smtClean="0"/>
              <a:t>‹#›</a:t>
            </a:fld>
            <a:endParaRPr lang="en-US" dirty="0"/>
          </a:p>
        </p:txBody>
      </p:sp>
    </p:spTree>
    <p:extLst>
      <p:ext uri="{BB962C8B-B14F-4D97-AF65-F5344CB8AC3E}">
        <p14:creationId xmlns:p14="http://schemas.microsoft.com/office/powerpoint/2010/main" val="3646693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F2A7E-99E1-4548-82FE-1E0D884787B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A35836B-2C40-4D82-947D-D5A65AA3922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68D68CF-7981-4B0D-A4CB-5E18C11E437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F8994FD-A37E-471C-810B-23BC3A1320C8}"/>
              </a:ext>
            </a:extLst>
          </p:cNvPr>
          <p:cNvSpPr>
            <a:spLocks noGrp="1"/>
          </p:cNvSpPr>
          <p:nvPr>
            <p:ph type="dt" sz="half" idx="10"/>
          </p:nvPr>
        </p:nvSpPr>
        <p:spPr/>
        <p:txBody>
          <a:bodyPr/>
          <a:lstStyle/>
          <a:p>
            <a:fld id="{29C8FF15-FE0F-4F45-8BCE-89745A025E0D}" type="datetimeFigureOut">
              <a:rPr lang="en-US" smtClean="0"/>
              <a:t>5/11/2018</a:t>
            </a:fld>
            <a:endParaRPr lang="en-US" dirty="0"/>
          </a:p>
        </p:txBody>
      </p:sp>
      <p:sp>
        <p:nvSpPr>
          <p:cNvPr id="6" name="Footer Placeholder 5">
            <a:extLst>
              <a:ext uri="{FF2B5EF4-FFF2-40B4-BE49-F238E27FC236}">
                <a16:creationId xmlns:a16="http://schemas.microsoft.com/office/drawing/2014/main" id="{37B08697-0357-460F-AF98-6871B4FDC18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A182360-E517-4CCF-BFA4-6A3A49404885}"/>
              </a:ext>
            </a:extLst>
          </p:cNvPr>
          <p:cNvSpPr>
            <a:spLocks noGrp="1"/>
          </p:cNvSpPr>
          <p:nvPr>
            <p:ph type="sldNum" sz="quarter" idx="12"/>
          </p:nvPr>
        </p:nvSpPr>
        <p:spPr/>
        <p:txBody>
          <a:bodyPr/>
          <a:lstStyle/>
          <a:p>
            <a:fld id="{2BDA13EF-1F71-4E0B-BE11-BF9A4A014355}" type="slidenum">
              <a:rPr lang="en-US" smtClean="0"/>
              <a:t>‹#›</a:t>
            </a:fld>
            <a:endParaRPr lang="en-US" dirty="0"/>
          </a:p>
        </p:txBody>
      </p:sp>
    </p:spTree>
    <p:extLst>
      <p:ext uri="{BB962C8B-B14F-4D97-AF65-F5344CB8AC3E}">
        <p14:creationId xmlns:p14="http://schemas.microsoft.com/office/powerpoint/2010/main" val="1274770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F9C80-E254-4E6A-A3AD-242EFADE104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C528E11-2FEF-4DE1-BCC1-CB79362AB9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A5383B3-4076-40B9-940D-083172D7D51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BF4E436-8A74-4F68-8619-1C82F3B23B7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722D2E5-1205-4B42-89CE-9C4D701AB43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23AD2A3-CA88-4C53-BAEA-289BF8424513}"/>
              </a:ext>
            </a:extLst>
          </p:cNvPr>
          <p:cNvSpPr>
            <a:spLocks noGrp="1"/>
          </p:cNvSpPr>
          <p:nvPr>
            <p:ph type="dt" sz="half" idx="10"/>
          </p:nvPr>
        </p:nvSpPr>
        <p:spPr/>
        <p:txBody>
          <a:bodyPr/>
          <a:lstStyle/>
          <a:p>
            <a:fld id="{29C8FF15-FE0F-4F45-8BCE-89745A025E0D}" type="datetimeFigureOut">
              <a:rPr lang="en-US" smtClean="0"/>
              <a:t>5/11/2018</a:t>
            </a:fld>
            <a:endParaRPr lang="en-US" dirty="0"/>
          </a:p>
        </p:txBody>
      </p:sp>
      <p:sp>
        <p:nvSpPr>
          <p:cNvPr id="8" name="Footer Placeholder 7">
            <a:extLst>
              <a:ext uri="{FF2B5EF4-FFF2-40B4-BE49-F238E27FC236}">
                <a16:creationId xmlns:a16="http://schemas.microsoft.com/office/drawing/2014/main" id="{B71A8EC7-8FB5-4A51-8C15-3793BDA658E1}"/>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B3206503-D7EB-4F37-B607-DBE0F7992EA4}"/>
              </a:ext>
            </a:extLst>
          </p:cNvPr>
          <p:cNvSpPr>
            <a:spLocks noGrp="1"/>
          </p:cNvSpPr>
          <p:nvPr>
            <p:ph type="sldNum" sz="quarter" idx="12"/>
          </p:nvPr>
        </p:nvSpPr>
        <p:spPr/>
        <p:txBody>
          <a:bodyPr/>
          <a:lstStyle/>
          <a:p>
            <a:fld id="{2BDA13EF-1F71-4E0B-BE11-BF9A4A014355}" type="slidenum">
              <a:rPr lang="en-US" smtClean="0"/>
              <a:t>‹#›</a:t>
            </a:fld>
            <a:endParaRPr lang="en-US" dirty="0"/>
          </a:p>
        </p:txBody>
      </p:sp>
    </p:spTree>
    <p:extLst>
      <p:ext uri="{BB962C8B-B14F-4D97-AF65-F5344CB8AC3E}">
        <p14:creationId xmlns:p14="http://schemas.microsoft.com/office/powerpoint/2010/main" val="2105918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DB672-5FF7-43F4-AD18-E1463F2967E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B594F90-933A-44B0-A0F5-B4404B45F9BA}"/>
              </a:ext>
            </a:extLst>
          </p:cNvPr>
          <p:cNvSpPr>
            <a:spLocks noGrp="1"/>
          </p:cNvSpPr>
          <p:nvPr>
            <p:ph type="dt" sz="half" idx="10"/>
          </p:nvPr>
        </p:nvSpPr>
        <p:spPr/>
        <p:txBody>
          <a:bodyPr/>
          <a:lstStyle/>
          <a:p>
            <a:fld id="{29C8FF15-FE0F-4F45-8BCE-89745A025E0D}" type="datetimeFigureOut">
              <a:rPr lang="en-US" smtClean="0"/>
              <a:t>5/11/2018</a:t>
            </a:fld>
            <a:endParaRPr lang="en-US" dirty="0"/>
          </a:p>
        </p:txBody>
      </p:sp>
      <p:sp>
        <p:nvSpPr>
          <p:cNvPr id="4" name="Footer Placeholder 3">
            <a:extLst>
              <a:ext uri="{FF2B5EF4-FFF2-40B4-BE49-F238E27FC236}">
                <a16:creationId xmlns:a16="http://schemas.microsoft.com/office/drawing/2014/main" id="{DF670A2C-818B-4538-A0CC-6664F17F2D8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B00A3EDB-8E93-46C6-B93C-0767D5F47FEB}"/>
              </a:ext>
            </a:extLst>
          </p:cNvPr>
          <p:cNvSpPr>
            <a:spLocks noGrp="1"/>
          </p:cNvSpPr>
          <p:nvPr>
            <p:ph type="sldNum" sz="quarter" idx="12"/>
          </p:nvPr>
        </p:nvSpPr>
        <p:spPr/>
        <p:txBody>
          <a:bodyPr/>
          <a:lstStyle/>
          <a:p>
            <a:fld id="{2BDA13EF-1F71-4E0B-BE11-BF9A4A014355}" type="slidenum">
              <a:rPr lang="en-US" smtClean="0"/>
              <a:t>‹#›</a:t>
            </a:fld>
            <a:endParaRPr lang="en-US" dirty="0"/>
          </a:p>
        </p:txBody>
      </p:sp>
    </p:spTree>
    <p:extLst>
      <p:ext uri="{BB962C8B-B14F-4D97-AF65-F5344CB8AC3E}">
        <p14:creationId xmlns:p14="http://schemas.microsoft.com/office/powerpoint/2010/main" val="3677943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5C20879-6B54-4BF2-936C-1446BDA9512D}"/>
              </a:ext>
            </a:extLst>
          </p:cNvPr>
          <p:cNvSpPr>
            <a:spLocks noGrp="1"/>
          </p:cNvSpPr>
          <p:nvPr>
            <p:ph type="dt" sz="half" idx="10"/>
          </p:nvPr>
        </p:nvSpPr>
        <p:spPr/>
        <p:txBody>
          <a:bodyPr/>
          <a:lstStyle/>
          <a:p>
            <a:fld id="{29C8FF15-FE0F-4F45-8BCE-89745A025E0D}" type="datetimeFigureOut">
              <a:rPr lang="en-US" smtClean="0"/>
              <a:t>5/11/2018</a:t>
            </a:fld>
            <a:endParaRPr lang="en-US" dirty="0"/>
          </a:p>
        </p:txBody>
      </p:sp>
      <p:sp>
        <p:nvSpPr>
          <p:cNvPr id="3" name="Footer Placeholder 2">
            <a:extLst>
              <a:ext uri="{FF2B5EF4-FFF2-40B4-BE49-F238E27FC236}">
                <a16:creationId xmlns:a16="http://schemas.microsoft.com/office/drawing/2014/main" id="{026E3478-F07E-4E7A-A1A5-569DF877567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2D4B779E-8EB1-48F9-8546-0D1517953C17}"/>
              </a:ext>
            </a:extLst>
          </p:cNvPr>
          <p:cNvSpPr>
            <a:spLocks noGrp="1"/>
          </p:cNvSpPr>
          <p:nvPr>
            <p:ph type="sldNum" sz="quarter" idx="12"/>
          </p:nvPr>
        </p:nvSpPr>
        <p:spPr/>
        <p:txBody>
          <a:bodyPr/>
          <a:lstStyle/>
          <a:p>
            <a:fld id="{2BDA13EF-1F71-4E0B-BE11-BF9A4A014355}" type="slidenum">
              <a:rPr lang="en-US" smtClean="0"/>
              <a:t>‹#›</a:t>
            </a:fld>
            <a:endParaRPr lang="en-US" dirty="0"/>
          </a:p>
        </p:txBody>
      </p:sp>
    </p:spTree>
    <p:extLst>
      <p:ext uri="{BB962C8B-B14F-4D97-AF65-F5344CB8AC3E}">
        <p14:creationId xmlns:p14="http://schemas.microsoft.com/office/powerpoint/2010/main" val="1110416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BABF32-6D7C-4D6D-994F-7E6C2FE33A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7B4CBF-B7AC-4F5D-AB34-8FE0512999A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B09979E-DDDF-45B7-8E35-7C71A708E5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FD41A5B-E70C-413B-B76C-82F8AB43B816}"/>
              </a:ext>
            </a:extLst>
          </p:cNvPr>
          <p:cNvSpPr>
            <a:spLocks noGrp="1"/>
          </p:cNvSpPr>
          <p:nvPr>
            <p:ph type="dt" sz="half" idx="10"/>
          </p:nvPr>
        </p:nvSpPr>
        <p:spPr/>
        <p:txBody>
          <a:bodyPr/>
          <a:lstStyle/>
          <a:p>
            <a:fld id="{29C8FF15-FE0F-4F45-8BCE-89745A025E0D}" type="datetimeFigureOut">
              <a:rPr lang="en-US" smtClean="0"/>
              <a:t>5/11/2018</a:t>
            </a:fld>
            <a:endParaRPr lang="en-US" dirty="0"/>
          </a:p>
        </p:txBody>
      </p:sp>
      <p:sp>
        <p:nvSpPr>
          <p:cNvPr id="6" name="Footer Placeholder 5">
            <a:extLst>
              <a:ext uri="{FF2B5EF4-FFF2-40B4-BE49-F238E27FC236}">
                <a16:creationId xmlns:a16="http://schemas.microsoft.com/office/drawing/2014/main" id="{77247AFA-34A2-48FD-8070-60A3AB34F7B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89403A2-C9D3-46DD-B454-38D9C31A7633}"/>
              </a:ext>
            </a:extLst>
          </p:cNvPr>
          <p:cNvSpPr>
            <a:spLocks noGrp="1"/>
          </p:cNvSpPr>
          <p:nvPr>
            <p:ph type="sldNum" sz="quarter" idx="12"/>
          </p:nvPr>
        </p:nvSpPr>
        <p:spPr/>
        <p:txBody>
          <a:bodyPr/>
          <a:lstStyle/>
          <a:p>
            <a:fld id="{2BDA13EF-1F71-4E0B-BE11-BF9A4A014355}" type="slidenum">
              <a:rPr lang="en-US" smtClean="0"/>
              <a:t>‹#›</a:t>
            </a:fld>
            <a:endParaRPr lang="en-US" dirty="0"/>
          </a:p>
        </p:txBody>
      </p:sp>
    </p:spTree>
    <p:extLst>
      <p:ext uri="{BB962C8B-B14F-4D97-AF65-F5344CB8AC3E}">
        <p14:creationId xmlns:p14="http://schemas.microsoft.com/office/powerpoint/2010/main" val="2009961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EA1A0-63C9-4576-84DC-E9A8573CBB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6059D98-B465-4EBA-8EB9-12A0B83AF4C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C27A63B9-10A4-4E62-A6F6-44B4A46C18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8DC9AE6-40AE-4DD4-AB79-D2C8F02A06FF}"/>
              </a:ext>
            </a:extLst>
          </p:cNvPr>
          <p:cNvSpPr>
            <a:spLocks noGrp="1"/>
          </p:cNvSpPr>
          <p:nvPr>
            <p:ph type="dt" sz="half" idx="10"/>
          </p:nvPr>
        </p:nvSpPr>
        <p:spPr/>
        <p:txBody>
          <a:bodyPr/>
          <a:lstStyle/>
          <a:p>
            <a:fld id="{29C8FF15-FE0F-4F45-8BCE-89745A025E0D}" type="datetimeFigureOut">
              <a:rPr lang="en-US" smtClean="0"/>
              <a:t>5/11/2018</a:t>
            </a:fld>
            <a:endParaRPr lang="en-US" dirty="0"/>
          </a:p>
        </p:txBody>
      </p:sp>
      <p:sp>
        <p:nvSpPr>
          <p:cNvPr id="6" name="Footer Placeholder 5">
            <a:extLst>
              <a:ext uri="{FF2B5EF4-FFF2-40B4-BE49-F238E27FC236}">
                <a16:creationId xmlns:a16="http://schemas.microsoft.com/office/drawing/2014/main" id="{DB808651-8634-4B6C-B148-50C3EF2BC87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B32EF6F-437A-43E9-9D98-F06D3755F1E4}"/>
              </a:ext>
            </a:extLst>
          </p:cNvPr>
          <p:cNvSpPr>
            <a:spLocks noGrp="1"/>
          </p:cNvSpPr>
          <p:nvPr>
            <p:ph type="sldNum" sz="quarter" idx="12"/>
          </p:nvPr>
        </p:nvSpPr>
        <p:spPr/>
        <p:txBody>
          <a:bodyPr/>
          <a:lstStyle/>
          <a:p>
            <a:fld id="{2BDA13EF-1F71-4E0B-BE11-BF9A4A014355}" type="slidenum">
              <a:rPr lang="en-US" smtClean="0"/>
              <a:t>‹#›</a:t>
            </a:fld>
            <a:endParaRPr lang="en-US" dirty="0"/>
          </a:p>
        </p:txBody>
      </p:sp>
    </p:spTree>
    <p:extLst>
      <p:ext uri="{BB962C8B-B14F-4D97-AF65-F5344CB8AC3E}">
        <p14:creationId xmlns:p14="http://schemas.microsoft.com/office/powerpoint/2010/main" val="1592909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8E3069C-94BC-48D6-B586-52D6973D0F9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EB3C2CB-5348-4391-A31B-8FF2C6E498C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0E8EB1-05BA-4606-A45A-10D4D301192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C8FF15-FE0F-4F45-8BCE-89745A025E0D}" type="datetimeFigureOut">
              <a:rPr lang="en-US" smtClean="0"/>
              <a:t>5/11/2018</a:t>
            </a:fld>
            <a:endParaRPr lang="en-US" dirty="0"/>
          </a:p>
        </p:txBody>
      </p:sp>
      <p:sp>
        <p:nvSpPr>
          <p:cNvPr id="5" name="Footer Placeholder 4">
            <a:extLst>
              <a:ext uri="{FF2B5EF4-FFF2-40B4-BE49-F238E27FC236}">
                <a16:creationId xmlns:a16="http://schemas.microsoft.com/office/drawing/2014/main" id="{71ABDD74-44C1-4EA6-9182-7335EE1F339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CBFA4AA6-C1F1-4B3D-AB28-D9F89B7B14C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DA13EF-1F71-4E0B-BE11-BF9A4A014355}" type="slidenum">
              <a:rPr lang="en-US" smtClean="0"/>
              <a:t>‹#›</a:t>
            </a:fld>
            <a:endParaRPr lang="en-US" dirty="0"/>
          </a:p>
        </p:txBody>
      </p:sp>
    </p:spTree>
    <p:extLst>
      <p:ext uri="{BB962C8B-B14F-4D97-AF65-F5344CB8AC3E}">
        <p14:creationId xmlns:p14="http://schemas.microsoft.com/office/powerpoint/2010/main" val="14011595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265524F-1A5F-4B8D-90C8-8DCFB29260D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7A6A020-34CC-4773-996B-5D10998F286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65BB05-6A5C-4FE4-887B-2E06328BA0A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2EAF7D-06C2-4FEF-9A85-A329ED6A267D}" type="datetimeFigureOut">
              <a:rPr lang="en-US" smtClean="0"/>
              <a:t>5/11/2018</a:t>
            </a:fld>
            <a:endParaRPr lang="en-US" dirty="0"/>
          </a:p>
        </p:txBody>
      </p:sp>
      <p:sp>
        <p:nvSpPr>
          <p:cNvPr id="5" name="Footer Placeholder 4">
            <a:extLst>
              <a:ext uri="{FF2B5EF4-FFF2-40B4-BE49-F238E27FC236}">
                <a16:creationId xmlns:a16="http://schemas.microsoft.com/office/drawing/2014/main" id="{F6A55B98-8295-497E-91E2-BEB5C5DD046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E632C50-CFD5-4B92-84FB-3FA611FC7B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1D47BC-C79E-4709-B42A-198A0FA0F0DC}" type="slidenum">
              <a:rPr lang="en-US" smtClean="0"/>
              <a:t>‹#›</a:t>
            </a:fld>
            <a:endParaRPr lang="en-US" dirty="0"/>
          </a:p>
        </p:txBody>
      </p:sp>
    </p:spTree>
    <p:extLst>
      <p:ext uri="{BB962C8B-B14F-4D97-AF65-F5344CB8AC3E}">
        <p14:creationId xmlns:p14="http://schemas.microsoft.com/office/powerpoint/2010/main" val="839564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63040" y="770468"/>
            <a:ext cx="9922764" cy="2107644"/>
          </a:xfrm>
        </p:spPr>
        <p:txBody>
          <a:bodyPr/>
          <a:lstStyle/>
          <a:p>
            <a:pPr algn="ctr"/>
            <a:r>
              <a:rPr lang="en-US" dirty="0">
                <a:solidFill>
                  <a:srgbClr val="002060"/>
                </a:solidFill>
                <a:latin typeface="Palatino Linotype" panose="02040502050505030304" pitchFamily="18" charset="0"/>
              </a:rPr>
              <a:t>Kansas City Professional Development Council</a:t>
            </a:r>
          </a:p>
        </p:txBody>
      </p:sp>
      <p:sp>
        <p:nvSpPr>
          <p:cNvPr id="3" name="Subtitle 2"/>
          <p:cNvSpPr>
            <a:spLocks noGrp="1"/>
          </p:cNvSpPr>
          <p:nvPr>
            <p:ph type="subTitle" idx="1"/>
          </p:nvPr>
        </p:nvSpPr>
        <p:spPr>
          <a:xfrm>
            <a:off x="1177290" y="4560570"/>
            <a:ext cx="9704070" cy="1292226"/>
          </a:xfrm>
        </p:spPr>
        <p:txBody>
          <a:bodyPr>
            <a:normAutofit/>
          </a:bodyPr>
          <a:lstStyle/>
          <a:p>
            <a:pPr algn="ctr"/>
            <a:r>
              <a:rPr lang="en-US" sz="4000" i="1" dirty="0">
                <a:solidFill>
                  <a:srgbClr val="002060"/>
                </a:solidFill>
                <a:latin typeface="Palatino Linotype" panose="02040502050505030304" pitchFamily="18" charset="0"/>
              </a:rPr>
              <a:t>2018 Professional Development Conference</a:t>
            </a:r>
          </a:p>
        </p:txBody>
      </p:sp>
    </p:spTree>
    <p:extLst>
      <p:ext uri="{BB962C8B-B14F-4D97-AF65-F5344CB8AC3E}">
        <p14:creationId xmlns:p14="http://schemas.microsoft.com/office/powerpoint/2010/main" val="3782628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FDBEE-4195-4501-86D1-0FED223718B5}"/>
              </a:ext>
            </a:extLst>
          </p:cNvPr>
          <p:cNvSpPr>
            <a:spLocks noGrp="1"/>
          </p:cNvSpPr>
          <p:nvPr>
            <p:ph type="ctrTitle"/>
          </p:nvPr>
        </p:nvSpPr>
        <p:spPr>
          <a:xfrm>
            <a:off x="1524000" y="1122362"/>
            <a:ext cx="9144000" cy="4334057"/>
          </a:xfrm>
        </p:spPr>
        <p:txBody>
          <a:bodyPr>
            <a:normAutofit/>
          </a:bodyPr>
          <a:lstStyle/>
          <a:p>
            <a:br>
              <a:rPr lang="en-US" dirty="0"/>
            </a:br>
            <a:endParaRPr lang="en-US" dirty="0"/>
          </a:p>
        </p:txBody>
      </p:sp>
      <p:sp>
        <p:nvSpPr>
          <p:cNvPr id="3" name="Rectangle 2">
            <a:extLst>
              <a:ext uri="{FF2B5EF4-FFF2-40B4-BE49-F238E27FC236}">
                <a16:creationId xmlns:a16="http://schemas.microsoft.com/office/drawing/2014/main" id="{92CE4E95-B227-4BDE-B2D3-F3BE57A5FA01}"/>
              </a:ext>
            </a:extLst>
          </p:cNvPr>
          <p:cNvSpPr/>
          <p:nvPr/>
        </p:nvSpPr>
        <p:spPr>
          <a:xfrm>
            <a:off x="3048000" y="2828836"/>
            <a:ext cx="6096000" cy="1015663"/>
          </a:xfrm>
          <a:prstGeom prst="rect">
            <a:avLst/>
          </a:prstGeom>
        </p:spPr>
        <p:txBody>
          <a:bodyPr>
            <a:spAutoFit/>
          </a:bodyPr>
          <a:lstStyle/>
          <a:p>
            <a:pPr algn="ctr"/>
            <a:r>
              <a:rPr lang="en-US" sz="6000" dirty="0">
                <a:solidFill>
                  <a:srgbClr val="002060"/>
                </a:solidFill>
                <a:latin typeface="Palatino Linotype" panose="02040502050505030304" pitchFamily="18" charset="0"/>
                <a:ea typeface="+mj-ea"/>
                <a:cs typeface="+mj-cs"/>
              </a:rPr>
              <a:t>The Basics</a:t>
            </a:r>
            <a:endParaRPr lang="en-US" sz="6000"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26955480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FDBEE-4195-4501-86D1-0FED223718B5}"/>
              </a:ext>
            </a:extLst>
          </p:cNvPr>
          <p:cNvSpPr>
            <a:spLocks noGrp="1"/>
          </p:cNvSpPr>
          <p:nvPr>
            <p:ph type="ctrTitle"/>
          </p:nvPr>
        </p:nvSpPr>
        <p:spPr>
          <a:xfrm>
            <a:off x="1524000" y="1122362"/>
            <a:ext cx="9144000" cy="4334057"/>
          </a:xfrm>
        </p:spPr>
        <p:txBody>
          <a:bodyPr>
            <a:normAutofit/>
          </a:bodyPr>
          <a:lstStyle/>
          <a:p>
            <a:br>
              <a:rPr lang="en-US" dirty="0"/>
            </a:br>
            <a:endParaRPr lang="en-US" dirty="0"/>
          </a:p>
        </p:txBody>
      </p:sp>
      <p:sp>
        <p:nvSpPr>
          <p:cNvPr id="4" name="Rectangle 3">
            <a:extLst>
              <a:ext uri="{FF2B5EF4-FFF2-40B4-BE49-F238E27FC236}">
                <a16:creationId xmlns:a16="http://schemas.microsoft.com/office/drawing/2014/main" id="{2EA2E7B9-2379-4B32-85D5-6F1F8BD10011}"/>
              </a:ext>
            </a:extLst>
          </p:cNvPr>
          <p:cNvSpPr/>
          <p:nvPr/>
        </p:nvSpPr>
        <p:spPr>
          <a:xfrm>
            <a:off x="2390931" y="299803"/>
            <a:ext cx="6753069" cy="4909036"/>
          </a:xfrm>
          <a:prstGeom prst="rect">
            <a:avLst/>
          </a:prstGeom>
        </p:spPr>
        <p:txBody>
          <a:bodyPr wrap="square">
            <a:spAutoFit/>
          </a:bodyPr>
          <a:lstStyle/>
          <a:p>
            <a:pPr lvl="0">
              <a:lnSpc>
                <a:spcPct val="90000"/>
              </a:lnSpc>
              <a:spcBef>
                <a:spcPts val="1000"/>
              </a:spcBef>
            </a:pPr>
            <a:r>
              <a:rPr lang="en-US" sz="3200" dirty="0">
                <a:solidFill>
                  <a:srgbClr val="002060"/>
                </a:solidFill>
                <a:latin typeface="Palatino Linotype" panose="02040502050505030304" pitchFamily="18" charset="0"/>
              </a:rPr>
              <a:t>Arrive early.</a:t>
            </a:r>
          </a:p>
          <a:p>
            <a:pPr lvl="0">
              <a:lnSpc>
                <a:spcPct val="90000"/>
              </a:lnSpc>
              <a:spcBef>
                <a:spcPts val="1000"/>
              </a:spcBef>
            </a:pPr>
            <a:r>
              <a:rPr lang="en-US" sz="3200" dirty="0">
                <a:solidFill>
                  <a:srgbClr val="002060"/>
                </a:solidFill>
                <a:latin typeface="Palatino Linotype" panose="02040502050505030304" pitchFamily="18" charset="0"/>
              </a:rPr>
              <a:t>Set-up and test all equipment</a:t>
            </a:r>
          </a:p>
          <a:p>
            <a:pPr lvl="0">
              <a:lnSpc>
                <a:spcPct val="90000"/>
              </a:lnSpc>
              <a:spcBef>
                <a:spcPts val="1000"/>
              </a:spcBef>
            </a:pPr>
            <a:r>
              <a:rPr lang="en-US" sz="3200" dirty="0">
                <a:solidFill>
                  <a:srgbClr val="002060"/>
                </a:solidFill>
                <a:latin typeface="Palatino Linotype" panose="02040502050505030304" pitchFamily="18" charset="0"/>
              </a:rPr>
              <a:t>Make sure the lighting and temperature are comfortable for the students.</a:t>
            </a:r>
          </a:p>
          <a:p>
            <a:pPr lvl="0">
              <a:lnSpc>
                <a:spcPct val="90000"/>
              </a:lnSpc>
              <a:spcBef>
                <a:spcPts val="1000"/>
              </a:spcBef>
            </a:pPr>
            <a:r>
              <a:rPr lang="en-US" sz="3200" dirty="0">
                <a:solidFill>
                  <a:srgbClr val="002060"/>
                </a:solidFill>
                <a:latin typeface="Palatino Linotype" panose="02040502050505030304" pitchFamily="18" charset="0"/>
              </a:rPr>
              <a:t>Be aware of other room issues such as outside noises, types of chairs, seating arrangements, the acoustics, glair and even wall and floor coverings. </a:t>
            </a:r>
          </a:p>
        </p:txBody>
      </p:sp>
    </p:spTree>
    <p:extLst>
      <p:ext uri="{BB962C8B-B14F-4D97-AF65-F5344CB8AC3E}">
        <p14:creationId xmlns:p14="http://schemas.microsoft.com/office/powerpoint/2010/main" val="40690256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FDBEE-4195-4501-86D1-0FED223718B5}"/>
              </a:ext>
            </a:extLst>
          </p:cNvPr>
          <p:cNvSpPr>
            <a:spLocks noGrp="1"/>
          </p:cNvSpPr>
          <p:nvPr>
            <p:ph type="ctrTitle"/>
          </p:nvPr>
        </p:nvSpPr>
        <p:spPr>
          <a:xfrm>
            <a:off x="1524000" y="1122362"/>
            <a:ext cx="9144000" cy="4334057"/>
          </a:xfrm>
        </p:spPr>
        <p:txBody>
          <a:bodyPr>
            <a:normAutofit/>
          </a:bodyPr>
          <a:lstStyle/>
          <a:p>
            <a:br>
              <a:rPr lang="en-US" dirty="0"/>
            </a:br>
            <a:endParaRPr lang="en-US" dirty="0"/>
          </a:p>
        </p:txBody>
      </p:sp>
      <p:sp>
        <p:nvSpPr>
          <p:cNvPr id="4" name="Rectangle 3">
            <a:extLst>
              <a:ext uri="{FF2B5EF4-FFF2-40B4-BE49-F238E27FC236}">
                <a16:creationId xmlns:a16="http://schemas.microsoft.com/office/drawing/2014/main" id="{2EA2E7B9-2379-4B32-85D5-6F1F8BD10011}"/>
              </a:ext>
            </a:extLst>
          </p:cNvPr>
          <p:cNvSpPr/>
          <p:nvPr/>
        </p:nvSpPr>
        <p:spPr>
          <a:xfrm>
            <a:off x="2390931" y="299803"/>
            <a:ext cx="6753069" cy="5923673"/>
          </a:xfrm>
          <a:prstGeom prst="rect">
            <a:avLst/>
          </a:prstGeom>
        </p:spPr>
        <p:txBody>
          <a:bodyPr wrap="square">
            <a:spAutoFit/>
          </a:bodyPr>
          <a:lstStyle/>
          <a:p>
            <a:pPr lvl="0">
              <a:lnSpc>
                <a:spcPct val="90000"/>
              </a:lnSpc>
              <a:spcBef>
                <a:spcPts val="1000"/>
              </a:spcBef>
            </a:pPr>
            <a:r>
              <a:rPr lang="en-US" sz="3200" dirty="0">
                <a:solidFill>
                  <a:srgbClr val="002060"/>
                </a:solidFill>
                <a:latin typeface="Palatino Linotype" panose="02040502050505030304" pitchFamily="18" charset="0"/>
              </a:rPr>
              <a:t>Start on time and keep on schedule.</a:t>
            </a:r>
          </a:p>
          <a:p>
            <a:pPr lvl="0">
              <a:lnSpc>
                <a:spcPct val="90000"/>
              </a:lnSpc>
              <a:spcBef>
                <a:spcPts val="1000"/>
              </a:spcBef>
            </a:pPr>
            <a:r>
              <a:rPr lang="en-US" sz="3200" dirty="0">
                <a:solidFill>
                  <a:srgbClr val="002060"/>
                </a:solidFill>
                <a:latin typeface="Palatino Linotype" panose="02040502050505030304" pitchFamily="18" charset="0"/>
              </a:rPr>
              <a:t>Pace your delivery.</a:t>
            </a:r>
          </a:p>
          <a:p>
            <a:pPr lvl="0">
              <a:lnSpc>
                <a:spcPct val="90000"/>
              </a:lnSpc>
              <a:spcBef>
                <a:spcPts val="1000"/>
              </a:spcBef>
            </a:pPr>
            <a:r>
              <a:rPr lang="en-US" sz="3200" dirty="0">
                <a:solidFill>
                  <a:srgbClr val="002060"/>
                </a:solidFill>
                <a:latin typeface="Palatino Linotype" panose="02040502050505030304" pitchFamily="18" charset="0"/>
              </a:rPr>
              <a:t>Make sure you cover everything in your presentation</a:t>
            </a:r>
          </a:p>
          <a:p>
            <a:pPr lvl="0">
              <a:lnSpc>
                <a:spcPct val="90000"/>
              </a:lnSpc>
              <a:spcBef>
                <a:spcPts val="1000"/>
              </a:spcBef>
            </a:pPr>
            <a:r>
              <a:rPr lang="en-US" sz="3200" dirty="0">
                <a:solidFill>
                  <a:srgbClr val="002060"/>
                </a:solidFill>
                <a:latin typeface="Palatino Linotype" panose="02040502050505030304" pitchFamily="18" charset="0"/>
              </a:rPr>
              <a:t>Introduce yourself to security and facility personnel and make sure you know how to contact them if needed.</a:t>
            </a:r>
          </a:p>
          <a:p>
            <a:pPr lvl="0">
              <a:lnSpc>
                <a:spcPct val="90000"/>
              </a:lnSpc>
              <a:spcBef>
                <a:spcPts val="1000"/>
              </a:spcBef>
            </a:pPr>
            <a:r>
              <a:rPr lang="en-US" sz="3200" dirty="0">
                <a:solidFill>
                  <a:srgbClr val="002060"/>
                </a:solidFill>
                <a:latin typeface="Palatino Linotype" panose="02040502050505030304" pitchFamily="18" charset="0"/>
              </a:rPr>
              <a:t>Be prepared for other disruptions such as schedule changes, facility problems, technical problems and acts of God.</a:t>
            </a:r>
          </a:p>
        </p:txBody>
      </p:sp>
    </p:spTree>
    <p:extLst>
      <p:ext uri="{BB962C8B-B14F-4D97-AF65-F5344CB8AC3E}">
        <p14:creationId xmlns:p14="http://schemas.microsoft.com/office/powerpoint/2010/main" val="10430612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FDBEE-4195-4501-86D1-0FED223718B5}"/>
              </a:ext>
            </a:extLst>
          </p:cNvPr>
          <p:cNvSpPr>
            <a:spLocks noGrp="1"/>
          </p:cNvSpPr>
          <p:nvPr>
            <p:ph type="ctrTitle"/>
          </p:nvPr>
        </p:nvSpPr>
        <p:spPr>
          <a:xfrm>
            <a:off x="1524000" y="1122362"/>
            <a:ext cx="9144000" cy="4334057"/>
          </a:xfrm>
        </p:spPr>
        <p:txBody>
          <a:bodyPr>
            <a:normAutofit/>
          </a:bodyPr>
          <a:lstStyle/>
          <a:p>
            <a:br>
              <a:rPr lang="en-US" dirty="0"/>
            </a:br>
            <a:endParaRPr lang="en-US" dirty="0"/>
          </a:p>
        </p:txBody>
      </p:sp>
      <p:sp>
        <p:nvSpPr>
          <p:cNvPr id="3" name="Rectangle 2">
            <a:extLst>
              <a:ext uri="{FF2B5EF4-FFF2-40B4-BE49-F238E27FC236}">
                <a16:creationId xmlns:a16="http://schemas.microsoft.com/office/drawing/2014/main" id="{950995D0-8862-4E0B-9A95-1708173F6EAA}"/>
              </a:ext>
            </a:extLst>
          </p:cNvPr>
          <p:cNvSpPr/>
          <p:nvPr/>
        </p:nvSpPr>
        <p:spPr>
          <a:xfrm>
            <a:off x="3708968" y="3105835"/>
            <a:ext cx="5301451" cy="646331"/>
          </a:xfrm>
          <a:prstGeom prst="rect">
            <a:avLst/>
          </a:prstGeom>
        </p:spPr>
        <p:txBody>
          <a:bodyPr wrap="none">
            <a:spAutoFit/>
          </a:bodyPr>
          <a:lstStyle/>
          <a:p>
            <a:r>
              <a:rPr lang="en-US" sz="3600" dirty="0">
                <a:solidFill>
                  <a:srgbClr val="002060"/>
                </a:solidFill>
                <a:latin typeface="Palatino Linotype" panose="02040502050505030304" pitchFamily="18" charset="0"/>
                <a:ea typeface="+mj-ea"/>
                <a:cs typeface="+mj-cs"/>
              </a:rPr>
              <a:t>Basic presentation skills</a:t>
            </a:r>
            <a:r>
              <a:rPr lang="en-US" sz="3600" dirty="0">
                <a:solidFill>
                  <a:prstClr val="black"/>
                </a:solidFill>
                <a:latin typeface="Palatino Linotype" panose="02040502050505030304" pitchFamily="18" charset="0"/>
                <a:ea typeface="+mj-ea"/>
                <a:cs typeface="+mj-cs"/>
              </a:rPr>
              <a:t>. </a:t>
            </a:r>
            <a:endParaRPr lang="en-US" dirty="0">
              <a:latin typeface="Palatino Linotype" panose="02040502050505030304" pitchFamily="18" charset="0"/>
            </a:endParaRPr>
          </a:p>
        </p:txBody>
      </p:sp>
    </p:spTree>
    <p:extLst>
      <p:ext uri="{BB962C8B-B14F-4D97-AF65-F5344CB8AC3E}">
        <p14:creationId xmlns:p14="http://schemas.microsoft.com/office/powerpoint/2010/main" val="7687776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FDBEE-4195-4501-86D1-0FED223718B5}"/>
              </a:ext>
            </a:extLst>
          </p:cNvPr>
          <p:cNvSpPr>
            <a:spLocks noGrp="1"/>
          </p:cNvSpPr>
          <p:nvPr>
            <p:ph type="ctrTitle"/>
          </p:nvPr>
        </p:nvSpPr>
        <p:spPr>
          <a:xfrm>
            <a:off x="1524000" y="1122362"/>
            <a:ext cx="9144000" cy="4334057"/>
          </a:xfrm>
        </p:spPr>
        <p:txBody>
          <a:bodyPr>
            <a:normAutofit/>
          </a:bodyPr>
          <a:lstStyle/>
          <a:p>
            <a:br>
              <a:rPr lang="en-US" dirty="0"/>
            </a:br>
            <a:endParaRPr lang="en-US" dirty="0"/>
          </a:p>
        </p:txBody>
      </p:sp>
      <p:sp>
        <p:nvSpPr>
          <p:cNvPr id="4" name="Rectangle 3">
            <a:extLst>
              <a:ext uri="{FF2B5EF4-FFF2-40B4-BE49-F238E27FC236}">
                <a16:creationId xmlns:a16="http://schemas.microsoft.com/office/drawing/2014/main" id="{5377EDEF-10C1-4600-B6DE-265A46F7666A}"/>
              </a:ext>
            </a:extLst>
          </p:cNvPr>
          <p:cNvSpPr/>
          <p:nvPr/>
        </p:nvSpPr>
        <p:spPr>
          <a:xfrm>
            <a:off x="2915587" y="52467"/>
            <a:ext cx="6228413" cy="7022435"/>
          </a:xfrm>
          <a:prstGeom prst="rect">
            <a:avLst/>
          </a:prstGeom>
        </p:spPr>
        <p:txBody>
          <a:bodyPr wrap="square">
            <a:spAutoFit/>
          </a:bodyPr>
          <a:lstStyle/>
          <a:p>
            <a:pPr lvl="0"/>
            <a:r>
              <a:rPr lang="en-US" sz="2800" dirty="0">
                <a:solidFill>
                  <a:srgbClr val="002060"/>
                </a:solidFill>
                <a:latin typeface="Palatino Linotype" panose="02040502050505030304" pitchFamily="18" charset="0"/>
              </a:rPr>
              <a:t>Be familiar with your material if you can not describe it easily or answer questions accurately you will appear unqualified or unprofessional.</a:t>
            </a:r>
          </a:p>
          <a:p>
            <a:pPr lvl="0">
              <a:lnSpc>
                <a:spcPct val="90000"/>
              </a:lnSpc>
              <a:spcBef>
                <a:spcPts val="1000"/>
              </a:spcBef>
            </a:pPr>
            <a:r>
              <a:rPr lang="en-US" sz="2800" dirty="0">
                <a:solidFill>
                  <a:srgbClr val="002060"/>
                </a:solidFill>
                <a:latin typeface="Palatino Linotype" panose="02040502050505030304" pitchFamily="18" charset="0"/>
              </a:rPr>
              <a:t>Know your audience.</a:t>
            </a:r>
          </a:p>
          <a:p>
            <a:pPr lvl="0">
              <a:lnSpc>
                <a:spcPct val="90000"/>
              </a:lnSpc>
              <a:spcBef>
                <a:spcPts val="1000"/>
              </a:spcBef>
            </a:pPr>
            <a:r>
              <a:rPr lang="en-US" sz="2800" dirty="0">
                <a:solidFill>
                  <a:srgbClr val="002060"/>
                </a:solidFill>
                <a:latin typeface="Palatino Linotype" panose="02040502050505030304" pitchFamily="18" charset="0"/>
              </a:rPr>
              <a:t>Communicate your objectives at the beginning.</a:t>
            </a:r>
          </a:p>
          <a:p>
            <a:pPr lvl="0">
              <a:lnSpc>
                <a:spcPct val="90000"/>
              </a:lnSpc>
              <a:spcBef>
                <a:spcPts val="1000"/>
              </a:spcBef>
            </a:pPr>
            <a:r>
              <a:rPr lang="en-US" sz="2800" dirty="0">
                <a:solidFill>
                  <a:srgbClr val="002060"/>
                </a:solidFill>
                <a:latin typeface="Palatino Linotype" panose="02040502050505030304" pitchFamily="18" charset="0"/>
              </a:rPr>
              <a:t>Do not read directly from slides.</a:t>
            </a:r>
          </a:p>
          <a:p>
            <a:pPr lvl="0">
              <a:lnSpc>
                <a:spcPct val="90000"/>
              </a:lnSpc>
              <a:spcBef>
                <a:spcPts val="1000"/>
              </a:spcBef>
            </a:pPr>
            <a:r>
              <a:rPr lang="en-US" sz="2800" dirty="0">
                <a:solidFill>
                  <a:srgbClr val="002060"/>
                </a:solidFill>
                <a:latin typeface="Palatino Linotype" panose="02040502050505030304" pitchFamily="18" charset="0"/>
              </a:rPr>
              <a:t>Avoid excessive slang and do not use profanity.</a:t>
            </a:r>
          </a:p>
          <a:p>
            <a:pPr lvl="0">
              <a:lnSpc>
                <a:spcPct val="90000"/>
              </a:lnSpc>
              <a:spcBef>
                <a:spcPts val="1000"/>
              </a:spcBef>
            </a:pPr>
            <a:r>
              <a:rPr lang="en-US" sz="2800" dirty="0">
                <a:solidFill>
                  <a:srgbClr val="002060"/>
                </a:solidFill>
                <a:latin typeface="Palatino Linotype" panose="02040502050505030304" pitchFamily="18" charset="0"/>
              </a:rPr>
              <a:t>Be enthusiastic and energetic.</a:t>
            </a:r>
          </a:p>
          <a:p>
            <a:pPr lvl="0">
              <a:lnSpc>
                <a:spcPct val="90000"/>
              </a:lnSpc>
              <a:spcBef>
                <a:spcPts val="1000"/>
              </a:spcBef>
            </a:pPr>
            <a:r>
              <a:rPr lang="en-US" sz="2800" dirty="0">
                <a:solidFill>
                  <a:srgbClr val="002060"/>
                </a:solidFill>
                <a:latin typeface="Palatino Linotype" panose="02040502050505030304" pitchFamily="18" charset="0"/>
              </a:rPr>
              <a:t>Maintain good eye contact and use appropriate gestures. </a:t>
            </a:r>
          </a:p>
          <a:p>
            <a:pPr lvl="0">
              <a:lnSpc>
                <a:spcPct val="90000"/>
              </a:lnSpc>
              <a:spcBef>
                <a:spcPts val="1000"/>
              </a:spcBef>
            </a:pPr>
            <a:endParaRPr lang="en-US" sz="2800" dirty="0">
              <a:solidFill>
                <a:prstClr val="black"/>
              </a:solidFill>
            </a:endParaRPr>
          </a:p>
          <a:p>
            <a:pPr lvl="0"/>
            <a:endParaRPr lang="en-US" sz="2800" dirty="0">
              <a:solidFill>
                <a:prstClr val="black"/>
              </a:solidFill>
            </a:endParaRPr>
          </a:p>
        </p:txBody>
      </p:sp>
    </p:spTree>
    <p:extLst>
      <p:ext uri="{BB962C8B-B14F-4D97-AF65-F5344CB8AC3E}">
        <p14:creationId xmlns:p14="http://schemas.microsoft.com/office/powerpoint/2010/main" val="1263723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FDBEE-4195-4501-86D1-0FED223718B5}"/>
              </a:ext>
            </a:extLst>
          </p:cNvPr>
          <p:cNvSpPr>
            <a:spLocks noGrp="1"/>
          </p:cNvSpPr>
          <p:nvPr>
            <p:ph type="ctrTitle"/>
          </p:nvPr>
        </p:nvSpPr>
        <p:spPr>
          <a:xfrm>
            <a:off x="1524000" y="262328"/>
            <a:ext cx="9144000" cy="4564505"/>
          </a:xfrm>
        </p:spPr>
        <p:txBody>
          <a:bodyPr>
            <a:normAutofit fontScale="90000"/>
          </a:bodyPr>
          <a:lstStyle/>
          <a:p>
            <a:r>
              <a:rPr lang="en-US" sz="3600" dirty="0">
                <a:solidFill>
                  <a:srgbClr val="002060"/>
                </a:solidFill>
                <a:latin typeface="Palatino Linotype" panose="02040502050505030304" pitchFamily="18" charset="0"/>
              </a:rPr>
              <a:t>Present presentation (power points/DVD’s) – do not rely solely on your class materials your knowledge and experience are invaluable.  Use stories, examples and your own experiences to support your presentation.  A strong lecturer will capture the students’ attention and they will remember the stories and retain the knowledge much longer and more efficiently.</a:t>
            </a:r>
            <a:br>
              <a:rPr lang="en-US" sz="3600" dirty="0"/>
            </a:br>
            <a:endParaRPr lang="en-US" sz="3600" dirty="0"/>
          </a:p>
        </p:txBody>
      </p:sp>
    </p:spTree>
    <p:extLst>
      <p:ext uri="{BB962C8B-B14F-4D97-AF65-F5344CB8AC3E}">
        <p14:creationId xmlns:p14="http://schemas.microsoft.com/office/powerpoint/2010/main" val="7832911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FDBEE-4195-4501-86D1-0FED223718B5}"/>
              </a:ext>
            </a:extLst>
          </p:cNvPr>
          <p:cNvSpPr>
            <a:spLocks noGrp="1"/>
          </p:cNvSpPr>
          <p:nvPr>
            <p:ph type="ctrTitle"/>
          </p:nvPr>
        </p:nvSpPr>
        <p:spPr>
          <a:xfrm>
            <a:off x="1524000" y="1122362"/>
            <a:ext cx="9144000" cy="4334057"/>
          </a:xfrm>
        </p:spPr>
        <p:txBody>
          <a:bodyPr>
            <a:normAutofit/>
          </a:bodyPr>
          <a:lstStyle/>
          <a:p>
            <a:br>
              <a:rPr lang="en-US" dirty="0"/>
            </a:br>
            <a:endParaRPr lang="en-US" dirty="0"/>
          </a:p>
        </p:txBody>
      </p:sp>
      <p:sp>
        <p:nvSpPr>
          <p:cNvPr id="3" name="Rectangle 2">
            <a:extLst>
              <a:ext uri="{FF2B5EF4-FFF2-40B4-BE49-F238E27FC236}">
                <a16:creationId xmlns:a16="http://schemas.microsoft.com/office/drawing/2014/main" id="{950995D0-8862-4E0B-9A95-1708173F6EAA}"/>
              </a:ext>
            </a:extLst>
          </p:cNvPr>
          <p:cNvSpPr/>
          <p:nvPr/>
        </p:nvSpPr>
        <p:spPr>
          <a:xfrm>
            <a:off x="1588958" y="1304144"/>
            <a:ext cx="9443803" cy="4031873"/>
          </a:xfrm>
          <a:prstGeom prst="rect">
            <a:avLst/>
          </a:prstGeom>
        </p:spPr>
        <p:txBody>
          <a:bodyPr wrap="square">
            <a:spAutoFit/>
          </a:bodyPr>
          <a:lstStyle/>
          <a:p>
            <a:r>
              <a:rPr lang="en-US" sz="3200" dirty="0">
                <a:solidFill>
                  <a:srgbClr val="002060"/>
                </a:solidFill>
                <a:latin typeface="Palatino Linotype" panose="02040502050505030304" pitchFamily="18" charset="0"/>
                <a:ea typeface="+mj-ea"/>
                <a:cs typeface="+mj-cs"/>
              </a:rPr>
              <a:t>When handling questions or discussion:</a:t>
            </a:r>
          </a:p>
          <a:p>
            <a:endParaRPr lang="en-US" sz="3200" dirty="0">
              <a:solidFill>
                <a:srgbClr val="002060"/>
              </a:solidFill>
              <a:latin typeface="Palatino Linotype" panose="02040502050505030304" pitchFamily="18" charset="0"/>
              <a:ea typeface="+mj-ea"/>
              <a:cs typeface="+mj-cs"/>
            </a:endParaRPr>
          </a:p>
          <a:p>
            <a:r>
              <a:rPr lang="en-US" sz="3200" dirty="0">
                <a:solidFill>
                  <a:srgbClr val="002060"/>
                </a:solidFill>
                <a:latin typeface="Palatino Linotype" panose="02040502050505030304" pitchFamily="18" charset="0"/>
                <a:ea typeface="+mj-ea"/>
                <a:cs typeface="+mj-cs"/>
              </a:rPr>
              <a:t>Repeat the question or concern</a:t>
            </a:r>
          </a:p>
          <a:p>
            <a:endParaRPr lang="en-US" sz="3200" dirty="0">
              <a:solidFill>
                <a:srgbClr val="002060"/>
              </a:solidFill>
              <a:latin typeface="Palatino Linotype" panose="02040502050505030304" pitchFamily="18" charset="0"/>
              <a:ea typeface="+mj-ea"/>
              <a:cs typeface="+mj-cs"/>
            </a:endParaRPr>
          </a:p>
          <a:p>
            <a:r>
              <a:rPr lang="en-US" sz="3200" dirty="0">
                <a:solidFill>
                  <a:srgbClr val="002060"/>
                </a:solidFill>
                <a:latin typeface="Palatino Linotype" panose="02040502050505030304" pitchFamily="18" charset="0"/>
                <a:ea typeface="+mj-ea"/>
                <a:cs typeface="+mj-cs"/>
              </a:rPr>
              <a:t>Respond</a:t>
            </a:r>
          </a:p>
          <a:p>
            <a:endParaRPr lang="en-US" sz="3200" dirty="0">
              <a:solidFill>
                <a:srgbClr val="002060"/>
              </a:solidFill>
              <a:latin typeface="Palatino Linotype" panose="02040502050505030304" pitchFamily="18" charset="0"/>
              <a:ea typeface="+mj-ea"/>
              <a:cs typeface="+mj-cs"/>
            </a:endParaRPr>
          </a:p>
          <a:p>
            <a:r>
              <a:rPr lang="en-US" sz="3200" dirty="0">
                <a:solidFill>
                  <a:srgbClr val="002060"/>
                </a:solidFill>
                <a:latin typeface="Palatino Linotype" panose="02040502050505030304" pitchFamily="18" charset="0"/>
                <a:ea typeface="+mj-ea"/>
                <a:cs typeface="+mj-cs"/>
              </a:rPr>
              <a:t>Review the response to make sure the question or</a:t>
            </a:r>
          </a:p>
          <a:p>
            <a:r>
              <a:rPr lang="en-US" sz="3200" dirty="0">
                <a:solidFill>
                  <a:srgbClr val="002060"/>
                </a:solidFill>
                <a:latin typeface="Palatino Linotype" panose="02040502050505030304" pitchFamily="18" charset="0"/>
                <a:ea typeface="+mj-ea"/>
                <a:cs typeface="+mj-cs"/>
              </a:rPr>
              <a:t>Concern was addressed.</a:t>
            </a:r>
            <a:endParaRPr lang="en-US" sz="3200"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4071656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FDBEE-4195-4501-86D1-0FED223718B5}"/>
              </a:ext>
            </a:extLst>
          </p:cNvPr>
          <p:cNvSpPr>
            <a:spLocks noGrp="1"/>
          </p:cNvSpPr>
          <p:nvPr>
            <p:ph type="ctrTitle"/>
          </p:nvPr>
        </p:nvSpPr>
        <p:spPr>
          <a:xfrm>
            <a:off x="1524000" y="1122362"/>
            <a:ext cx="9144000" cy="4334057"/>
          </a:xfrm>
        </p:spPr>
        <p:txBody>
          <a:bodyPr>
            <a:normAutofit/>
          </a:bodyPr>
          <a:lstStyle/>
          <a:p>
            <a:br>
              <a:rPr lang="en-US" dirty="0"/>
            </a:br>
            <a:endParaRPr lang="en-US" dirty="0"/>
          </a:p>
        </p:txBody>
      </p:sp>
      <p:sp>
        <p:nvSpPr>
          <p:cNvPr id="3" name="Rectangle 2">
            <a:extLst>
              <a:ext uri="{FF2B5EF4-FFF2-40B4-BE49-F238E27FC236}">
                <a16:creationId xmlns:a16="http://schemas.microsoft.com/office/drawing/2014/main" id="{950995D0-8862-4E0B-9A95-1708173F6EAA}"/>
              </a:ext>
            </a:extLst>
          </p:cNvPr>
          <p:cNvSpPr/>
          <p:nvPr/>
        </p:nvSpPr>
        <p:spPr>
          <a:xfrm>
            <a:off x="3185410" y="944381"/>
            <a:ext cx="5433934" cy="4909036"/>
          </a:xfrm>
          <a:prstGeom prst="rect">
            <a:avLst/>
          </a:prstGeom>
        </p:spPr>
        <p:txBody>
          <a:bodyPr wrap="square">
            <a:spAutoFit/>
          </a:bodyPr>
          <a:lstStyle/>
          <a:p>
            <a:pPr lvl="0">
              <a:lnSpc>
                <a:spcPct val="90000"/>
              </a:lnSpc>
              <a:spcBef>
                <a:spcPts val="1000"/>
              </a:spcBef>
            </a:pPr>
            <a:r>
              <a:rPr lang="en-US" sz="3200" dirty="0">
                <a:solidFill>
                  <a:srgbClr val="002060"/>
                </a:solidFill>
                <a:latin typeface="Palatino Linotype" panose="02040502050505030304" pitchFamily="18" charset="0"/>
              </a:rPr>
              <a:t>Do not say anything to offend or embarrass your students.</a:t>
            </a:r>
          </a:p>
          <a:p>
            <a:pPr lvl="0">
              <a:lnSpc>
                <a:spcPct val="90000"/>
              </a:lnSpc>
              <a:spcBef>
                <a:spcPts val="1000"/>
              </a:spcBef>
            </a:pPr>
            <a:r>
              <a:rPr lang="en-US" sz="3200" dirty="0">
                <a:solidFill>
                  <a:srgbClr val="002060"/>
                </a:solidFill>
                <a:latin typeface="Palatino Linotype" panose="02040502050505030304" pitchFamily="18" charset="0"/>
              </a:rPr>
              <a:t>Speak so all students can hear you and enunciate your words clearly.</a:t>
            </a:r>
          </a:p>
          <a:p>
            <a:pPr lvl="0">
              <a:lnSpc>
                <a:spcPct val="90000"/>
              </a:lnSpc>
              <a:spcBef>
                <a:spcPts val="1000"/>
              </a:spcBef>
            </a:pPr>
            <a:r>
              <a:rPr lang="en-US" sz="3200" dirty="0">
                <a:solidFill>
                  <a:srgbClr val="002060"/>
                </a:solidFill>
                <a:latin typeface="Palatino Linotype" panose="02040502050505030304" pitchFamily="18" charset="0"/>
              </a:rPr>
              <a:t>Avoid distractive mannerisms</a:t>
            </a:r>
          </a:p>
          <a:p>
            <a:pPr lvl="0">
              <a:lnSpc>
                <a:spcPct val="90000"/>
              </a:lnSpc>
              <a:spcBef>
                <a:spcPts val="1000"/>
              </a:spcBef>
            </a:pPr>
            <a:r>
              <a:rPr lang="en-US" sz="3200" dirty="0">
                <a:solidFill>
                  <a:srgbClr val="002060"/>
                </a:solidFill>
                <a:latin typeface="Palatino Linotype" panose="02040502050505030304" pitchFamily="18" charset="0"/>
              </a:rPr>
              <a:t>Change the volume of your voice and use inflections.</a:t>
            </a:r>
          </a:p>
        </p:txBody>
      </p:sp>
    </p:spTree>
    <p:extLst>
      <p:ext uri="{BB962C8B-B14F-4D97-AF65-F5344CB8AC3E}">
        <p14:creationId xmlns:p14="http://schemas.microsoft.com/office/powerpoint/2010/main" val="42016105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FDBEE-4195-4501-86D1-0FED223718B5}"/>
              </a:ext>
            </a:extLst>
          </p:cNvPr>
          <p:cNvSpPr>
            <a:spLocks noGrp="1"/>
          </p:cNvSpPr>
          <p:nvPr>
            <p:ph type="ctrTitle"/>
          </p:nvPr>
        </p:nvSpPr>
        <p:spPr>
          <a:xfrm>
            <a:off x="1524000" y="1122362"/>
            <a:ext cx="9144000" cy="4334057"/>
          </a:xfrm>
        </p:spPr>
        <p:txBody>
          <a:bodyPr>
            <a:normAutofit/>
          </a:bodyPr>
          <a:lstStyle/>
          <a:p>
            <a:br>
              <a:rPr lang="en-US" dirty="0"/>
            </a:br>
            <a:endParaRPr lang="en-US" dirty="0"/>
          </a:p>
        </p:txBody>
      </p:sp>
      <p:sp>
        <p:nvSpPr>
          <p:cNvPr id="3" name="Rectangle 2">
            <a:extLst>
              <a:ext uri="{FF2B5EF4-FFF2-40B4-BE49-F238E27FC236}">
                <a16:creationId xmlns:a16="http://schemas.microsoft.com/office/drawing/2014/main" id="{5B5D03B4-6452-4C0B-8FA8-767B59D1A07F}"/>
              </a:ext>
            </a:extLst>
          </p:cNvPr>
          <p:cNvSpPr/>
          <p:nvPr/>
        </p:nvSpPr>
        <p:spPr>
          <a:xfrm>
            <a:off x="3048000" y="2828836"/>
            <a:ext cx="6096000" cy="1200329"/>
          </a:xfrm>
          <a:prstGeom prst="rect">
            <a:avLst/>
          </a:prstGeom>
        </p:spPr>
        <p:txBody>
          <a:bodyPr>
            <a:spAutoFit/>
          </a:bodyPr>
          <a:lstStyle/>
          <a:p>
            <a:r>
              <a:rPr lang="en-US" sz="3600" dirty="0">
                <a:solidFill>
                  <a:srgbClr val="002060"/>
                </a:solidFill>
                <a:latin typeface="Palatino Linotype" panose="02040502050505030304" pitchFamily="18" charset="0"/>
                <a:ea typeface="+mj-ea"/>
                <a:cs typeface="+mj-cs"/>
              </a:rPr>
              <a:t>Creating an environment for learning</a:t>
            </a:r>
            <a:endParaRPr lang="en-US"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5360533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FDBEE-4195-4501-86D1-0FED223718B5}"/>
              </a:ext>
            </a:extLst>
          </p:cNvPr>
          <p:cNvSpPr>
            <a:spLocks noGrp="1"/>
          </p:cNvSpPr>
          <p:nvPr>
            <p:ph type="ctrTitle"/>
          </p:nvPr>
        </p:nvSpPr>
        <p:spPr>
          <a:xfrm>
            <a:off x="1524000" y="1122362"/>
            <a:ext cx="9144000" cy="4146681"/>
          </a:xfrm>
        </p:spPr>
        <p:txBody>
          <a:bodyPr>
            <a:noAutofit/>
          </a:bodyPr>
          <a:lstStyle/>
          <a:p>
            <a:r>
              <a:rPr lang="en-US" sz="3200" dirty="0">
                <a:solidFill>
                  <a:srgbClr val="002060"/>
                </a:solidFill>
                <a:latin typeface="Palatino Linotype" panose="02040502050505030304" pitchFamily="18" charset="0"/>
              </a:rPr>
              <a:t>In the business world the biggest influence on the transfer of learning both positively and negatively is management support.  The culture of a company must come from the top down.  Owners, managers and employers must see and acknowledge the need for training, support the entire process, acknowledge and reward the outcomes, and take ownership. </a:t>
            </a:r>
          </a:p>
        </p:txBody>
      </p:sp>
    </p:spTree>
    <p:extLst>
      <p:ext uri="{BB962C8B-B14F-4D97-AF65-F5344CB8AC3E}">
        <p14:creationId xmlns:p14="http://schemas.microsoft.com/office/powerpoint/2010/main" val="27323424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2990" y="592111"/>
            <a:ext cx="10322814" cy="6730584"/>
          </a:xfrm>
        </p:spPr>
        <p:txBody>
          <a:bodyPr>
            <a:normAutofit fontScale="90000"/>
          </a:bodyPr>
          <a:lstStyle/>
          <a:p>
            <a:pPr algn="ctr"/>
            <a:r>
              <a:rPr lang="en-US" sz="4800" dirty="0">
                <a:solidFill>
                  <a:srgbClr val="002060"/>
                </a:solidFill>
                <a:latin typeface="Palatino Linotype" panose="02040502050505030304" pitchFamily="18" charset="0"/>
              </a:rPr>
              <a:t>Pete Warner Pres.</a:t>
            </a:r>
            <a:br>
              <a:rPr lang="en-US" sz="4800" dirty="0">
                <a:solidFill>
                  <a:srgbClr val="002060"/>
                </a:solidFill>
                <a:latin typeface="Palatino Linotype" panose="02040502050505030304" pitchFamily="18" charset="0"/>
              </a:rPr>
            </a:br>
            <a:r>
              <a:rPr lang="en-US" sz="4800" dirty="0">
                <a:solidFill>
                  <a:srgbClr val="002060"/>
                </a:solidFill>
                <a:latin typeface="Palatino Linotype" panose="02040502050505030304" pitchFamily="18" charset="0"/>
              </a:rPr>
              <a:t>Warehouse Training Academy</a:t>
            </a:r>
            <a:br>
              <a:rPr lang="en-US" sz="4800" dirty="0">
                <a:solidFill>
                  <a:srgbClr val="002060"/>
                </a:solidFill>
                <a:latin typeface="Palatino Linotype" panose="02040502050505030304" pitchFamily="18" charset="0"/>
              </a:rPr>
            </a:br>
            <a:br>
              <a:rPr lang="en-US" sz="4800" dirty="0">
                <a:solidFill>
                  <a:srgbClr val="002060"/>
                </a:solidFill>
                <a:latin typeface="Palatino Linotype" panose="02040502050505030304" pitchFamily="18" charset="0"/>
              </a:rPr>
            </a:br>
            <a:r>
              <a:rPr lang="en-US" sz="4800" dirty="0">
                <a:solidFill>
                  <a:srgbClr val="002060"/>
                </a:solidFill>
                <a:latin typeface="Palatino Linotype" panose="02040502050505030304" pitchFamily="18" charset="0"/>
              </a:rPr>
              <a:t>816-896-3032</a:t>
            </a:r>
            <a:br>
              <a:rPr lang="en-US" sz="4800" dirty="0">
                <a:solidFill>
                  <a:srgbClr val="002060"/>
                </a:solidFill>
                <a:latin typeface="Palatino Linotype" panose="02040502050505030304" pitchFamily="18" charset="0"/>
              </a:rPr>
            </a:br>
            <a:br>
              <a:rPr lang="en-US" sz="4800" dirty="0">
                <a:solidFill>
                  <a:srgbClr val="002060"/>
                </a:solidFill>
                <a:latin typeface="Palatino Linotype" panose="02040502050505030304" pitchFamily="18" charset="0"/>
              </a:rPr>
            </a:br>
            <a:r>
              <a:rPr lang="en-US" sz="4400" dirty="0">
                <a:solidFill>
                  <a:srgbClr val="002060"/>
                </a:solidFill>
                <a:latin typeface="Palatino Linotype" panose="02040502050505030304" pitchFamily="18" charset="0"/>
              </a:rPr>
              <a:t>pete@warehousetrainingacademy.com</a:t>
            </a:r>
            <a:br>
              <a:rPr lang="en-US" sz="4400" dirty="0">
                <a:solidFill>
                  <a:srgbClr val="002060"/>
                </a:solidFill>
                <a:latin typeface="Palatino Linotype" panose="02040502050505030304" pitchFamily="18" charset="0"/>
              </a:rPr>
            </a:br>
            <a:r>
              <a:rPr lang="en-US" sz="4400" dirty="0">
                <a:solidFill>
                  <a:srgbClr val="002060"/>
                </a:solidFill>
                <a:latin typeface="Palatino Linotype" panose="02040502050505030304" pitchFamily="18" charset="0"/>
              </a:rPr>
              <a:t>warehousetrainingacademy.com</a:t>
            </a:r>
            <a:br>
              <a:rPr lang="en-US" sz="4400" dirty="0">
                <a:solidFill>
                  <a:schemeClr val="tx1"/>
                </a:solidFill>
                <a:latin typeface="Palatino Linotype" panose="02040502050505030304" pitchFamily="18" charset="0"/>
              </a:rPr>
            </a:br>
            <a:br>
              <a:rPr lang="en-US" dirty="0"/>
            </a:br>
            <a:br>
              <a:rPr lang="en-US" dirty="0"/>
            </a:br>
            <a:endParaRPr lang="en-US" dirty="0"/>
          </a:p>
        </p:txBody>
      </p:sp>
    </p:spTree>
    <p:extLst>
      <p:ext uri="{BB962C8B-B14F-4D97-AF65-F5344CB8AC3E}">
        <p14:creationId xmlns:p14="http://schemas.microsoft.com/office/powerpoint/2010/main" val="41020062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FDBEE-4195-4501-86D1-0FED223718B5}"/>
              </a:ext>
            </a:extLst>
          </p:cNvPr>
          <p:cNvSpPr>
            <a:spLocks noGrp="1"/>
          </p:cNvSpPr>
          <p:nvPr>
            <p:ph type="ctrTitle"/>
          </p:nvPr>
        </p:nvSpPr>
        <p:spPr>
          <a:xfrm>
            <a:off x="1197033" y="60961"/>
            <a:ext cx="9470967" cy="4773368"/>
          </a:xfrm>
        </p:spPr>
        <p:txBody>
          <a:bodyPr>
            <a:normAutofit/>
          </a:bodyPr>
          <a:lstStyle/>
          <a:p>
            <a:pPr lvl="0"/>
            <a:r>
              <a:rPr lang="en-US" sz="3200" dirty="0">
                <a:solidFill>
                  <a:srgbClr val="002060"/>
                </a:solidFill>
                <a:latin typeface="Palatino Linotype" panose="02040502050505030304" pitchFamily="18" charset="0"/>
              </a:rPr>
              <a:t>Introduction – let the students get to know a little about you and learn out about their experience and skill level.  Some students may have </a:t>
            </a:r>
            <a:br>
              <a:rPr lang="en-US" sz="3200" dirty="0">
                <a:solidFill>
                  <a:srgbClr val="002060"/>
                </a:solidFill>
                <a:latin typeface="Palatino Linotype" panose="02040502050505030304" pitchFamily="18" charset="0"/>
              </a:rPr>
            </a:br>
            <a:r>
              <a:rPr lang="en-US" sz="3200" dirty="0">
                <a:solidFill>
                  <a:srgbClr val="002060"/>
                </a:solidFill>
                <a:latin typeface="Palatino Linotype" panose="02040502050505030304" pitchFamily="18" charset="0"/>
              </a:rPr>
              <a:t>more experience than you so learn from that and incorporate that into your presentation.</a:t>
            </a:r>
            <a:br>
              <a:rPr lang="en-US" dirty="0"/>
            </a:br>
            <a:endParaRPr lang="en-US" dirty="0"/>
          </a:p>
        </p:txBody>
      </p:sp>
    </p:spTree>
    <p:extLst>
      <p:ext uri="{BB962C8B-B14F-4D97-AF65-F5344CB8AC3E}">
        <p14:creationId xmlns:p14="http://schemas.microsoft.com/office/powerpoint/2010/main" val="17881041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FDBEE-4195-4501-86D1-0FED223718B5}"/>
              </a:ext>
            </a:extLst>
          </p:cNvPr>
          <p:cNvSpPr>
            <a:spLocks noGrp="1"/>
          </p:cNvSpPr>
          <p:nvPr>
            <p:ph type="ctrTitle"/>
          </p:nvPr>
        </p:nvSpPr>
        <p:spPr>
          <a:xfrm>
            <a:off x="1524000" y="1122362"/>
            <a:ext cx="9144000" cy="4334057"/>
          </a:xfrm>
        </p:spPr>
        <p:txBody>
          <a:bodyPr>
            <a:normAutofit/>
          </a:bodyPr>
          <a:lstStyle/>
          <a:p>
            <a:pPr lvl="0" algn="l">
              <a:spcBef>
                <a:spcPts val="1000"/>
              </a:spcBef>
            </a:pPr>
            <a:br>
              <a:rPr lang="en-US" sz="3200" dirty="0">
                <a:latin typeface="+mn-lt"/>
              </a:rPr>
            </a:br>
            <a:endParaRPr lang="en-US" sz="3200" dirty="0">
              <a:latin typeface="+mn-lt"/>
            </a:endParaRPr>
          </a:p>
        </p:txBody>
      </p:sp>
      <p:sp>
        <p:nvSpPr>
          <p:cNvPr id="4" name="Rectangle 3">
            <a:extLst>
              <a:ext uri="{FF2B5EF4-FFF2-40B4-BE49-F238E27FC236}">
                <a16:creationId xmlns:a16="http://schemas.microsoft.com/office/drawing/2014/main" id="{ACF87A8A-A41E-4BF0-8DBA-BC3AF4B2F334}"/>
              </a:ext>
            </a:extLst>
          </p:cNvPr>
          <p:cNvSpPr/>
          <p:nvPr/>
        </p:nvSpPr>
        <p:spPr>
          <a:xfrm>
            <a:off x="2158584" y="52466"/>
            <a:ext cx="6985416" cy="6186309"/>
          </a:xfrm>
          <a:prstGeom prst="rect">
            <a:avLst/>
          </a:prstGeom>
        </p:spPr>
        <p:txBody>
          <a:bodyPr wrap="square">
            <a:spAutoFit/>
          </a:bodyPr>
          <a:lstStyle/>
          <a:p>
            <a:pPr lvl="0"/>
            <a:r>
              <a:rPr lang="en-US" sz="3600" dirty="0">
                <a:solidFill>
                  <a:srgbClr val="002060"/>
                </a:solidFill>
                <a:latin typeface="Palatino Linotype" panose="02040502050505030304" pitchFamily="18" charset="0"/>
              </a:rPr>
              <a:t>Create and maintaining a safe and comfortable environment.</a:t>
            </a:r>
          </a:p>
          <a:p>
            <a:pPr lvl="0"/>
            <a:endParaRPr lang="en-US" sz="3600" dirty="0">
              <a:solidFill>
                <a:srgbClr val="002060"/>
              </a:solidFill>
              <a:latin typeface="Palatino Linotype" panose="02040502050505030304" pitchFamily="18" charset="0"/>
            </a:endParaRPr>
          </a:p>
          <a:p>
            <a:pPr lvl="0"/>
            <a:r>
              <a:rPr lang="en-US" sz="3600" dirty="0">
                <a:solidFill>
                  <a:srgbClr val="002060"/>
                </a:solidFill>
                <a:latin typeface="Palatino Linotype" panose="02040502050505030304" pitchFamily="18" charset="0"/>
              </a:rPr>
              <a:t>Set the initial mood of the group.</a:t>
            </a:r>
            <a:br>
              <a:rPr lang="en-US" sz="3600" dirty="0">
                <a:solidFill>
                  <a:srgbClr val="002060"/>
                </a:solidFill>
                <a:latin typeface="Palatino Linotype" panose="02040502050505030304" pitchFamily="18" charset="0"/>
              </a:rPr>
            </a:br>
            <a:endParaRPr lang="en-US" sz="3600" dirty="0">
              <a:solidFill>
                <a:srgbClr val="002060"/>
              </a:solidFill>
              <a:latin typeface="Palatino Linotype" panose="02040502050505030304" pitchFamily="18" charset="0"/>
            </a:endParaRPr>
          </a:p>
          <a:p>
            <a:pPr lvl="0"/>
            <a:r>
              <a:rPr lang="en-US" sz="3600" dirty="0">
                <a:solidFill>
                  <a:srgbClr val="002060"/>
                </a:solidFill>
                <a:latin typeface="Palatino Linotype" panose="02040502050505030304" pitchFamily="18" charset="0"/>
              </a:rPr>
              <a:t>Motivate students.</a:t>
            </a:r>
            <a:br>
              <a:rPr lang="en-US" sz="3600" dirty="0">
                <a:solidFill>
                  <a:srgbClr val="002060"/>
                </a:solidFill>
                <a:latin typeface="Palatino Linotype" panose="02040502050505030304" pitchFamily="18" charset="0"/>
              </a:rPr>
            </a:br>
            <a:endParaRPr lang="en-US" sz="3600" dirty="0">
              <a:solidFill>
                <a:srgbClr val="002060"/>
              </a:solidFill>
              <a:latin typeface="Palatino Linotype" panose="02040502050505030304" pitchFamily="18" charset="0"/>
            </a:endParaRPr>
          </a:p>
          <a:p>
            <a:pPr lvl="0"/>
            <a:r>
              <a:rPr lang="en-US" sz="3600" dirty="0">
                <a:solidFill>
                  <a:srgbClr val="002060"/>
                </a:solidFill>
                <a:latin typeface="Palatino Linotype" panose="02040502050505030304" pitchFamily="18" charset="0"/>
              </a:rPr>
              <a:t>Control disruptive students</a:t>
            </a:r>
          </a:p>
          <a:p>
            <a:endParaRPr lang="en-US" sz="3600" dirty="0">
              <a:solidFill>
                <a:srgbClr val="002060"/>
              </a:solidFill>
              <a:latin typeface="Palatino Linotype" panose="02040502050505030304" pitchFamily="18" charset="0"/>
            </a:endParaRPr>
          </a:p>
          <a:p>
            <a:r>
              <a:rPr lang="en-US" sz="3600" dirty="0">
                <a:solidFill>
                  <a:srgbClr val="002060"/>
                </a:solidFill>
                <a:latin typeface="Palatino Linotype" panose="02040502050505030304" pitchFamily="18" charset="0"/>
              </a:rPr>
              <a:t>Know your own strengths and weaknesses</a:t>
            </a:r>
          </a:p>
        </p:txBody>
      </p:sp>
    </p:spTree>
    <p:extLst>
      <p:ext uri="{BB962C8B-B14F-4D97-AF65-F5344CB8AC3E}">
        <p14:creationId xmlns:p14="http://schemas.microsoft.com/office/powerpoint/2010/main" val="24371039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FDBEE-4195-4501-86D1-0FED223718B5}"/>
              </a:ext>
            </a:extLst>
          </p:cNvPr>
          <p:cNvSpPr>
            <a:spLocks noGrp="1"/>
          </p:cNvSpPr>
          <p:nvPr>
            <p:ph type="ctrTitle"/>
          </p:nvPr>
        </p:nvSpPr>
        <p:spPr>
          <a:xfrm>
            <a:off x="1524000" y="1122363"/>
            <a:ext cx="9144000" cy="3996778"/>
          </a:xfrm>
        </p:spPr>
        <p:txBody>
          <a:bodyPr>
            <a:normAutofit/>
          </a:bodyPr>
          <a:lstStyle/>
          <a:p>
            <a:r>
              <a:rPr lang="en-US" sz="3600" dirty="0">
                <a:solidFill>
                  <a:srgbClr val="002060"/>
                </a:solidFill>
                <a:latin typeface="Palatino Linotype" panose="02040502050505030304" pitchFamily="18" charset="0"/>
              </a:rPr>
              <a:t>The information we provide must be specific and Accurate</a:t>
            </a:r>
            <a:br>
              <a:rPr lang="en-US" sz="3600" dirty="0">
                <a:solidFill>
                  <a:srgbClr val="002060"/>
                </a:solidFill>
                <a:latin typeface="Palatino Linotype" panose="02040502050505030304" pitchFamily="18" charset="0"/>
              </a:rPr>
            </a:br>
            <a:br>
              <a:rPr lang="en-US" sz="3600" dirty="0">
                <a:solidFill>
                  <a:srgbClr val="002060"/>
                </a:solidFill>
                <a:latin typeface="Palatino Linotype" panose="02040502050505030304" pitchFamily="18" charset="0"/>
              </a:rPr>
            </a:br>
            <a:r>
              <a:rPr lang="en-US" sz="3600" dirty="0">
                <a:solidFill>
                  <a:srgbClr val="002060"/>
                </a:solidFill>
                <a:latin typeface="Palatino Linotype" panose="02040502050505030304" pitchFamily="18" charset="0"/>
              </a:rPr>
              <a:t>Easy to interpret and use </a:t>
            </a:r>
            <a:br>
              <a:rPr lang="en-US" sz="3600" dirty="0">
                <a:solidFill>
                  <a:srgbClr val="002060"/>
                </a:solidFill>
                <a:latin typeface="Palatino Linotype" panose="02040502050505030304" pitchFamily="18" charset="0"/>
              </a:rPr>
            </a:br>
            <a:br>
              <a:rPr lang="en-US" sz="3600" dirty="0">
                <a:solidFill>
                  <a:srgbClr val="002060"/>
                </a:solidFill>
                <a:latin typeface="Palatino Linotype" panose="02040502050505030304" pitchFamily="18" charset="0"/>
              </a:rPr>
            </a:br>
            <a:r>
              <a:rPr lang="en-US" sz="3600" dirty="0">
                <a:solidFill>
                  <a:srgbClr val="002060"/>
                </a:solidFill>
                <a:latin typeface="Palatino Linotype" panose="02040502050505030304" pitchFamily="18" charset="0"/>
              </a:rPr>
              <a:t>Concise and to the point </a:t>
            </a:r>
            <a:br>
              <a:rPr lang="en-US" dirty="0"/>
            </a:br>
            <a:endParaRPr lang="en-US" dirty="0"/>
          </a:p>
        </p:txBody>
      </p:sp>
    </p:spTree>
    <p:extLst>
      <p:ext uri="{BB962C8B-B14F-4D97-AF65-F5344CB8AC3E}">
        <p14:creationId xmlns:p14="http://schemas.microsoft.com/office/powerpoint/2010/main" val="17178957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FDBEE-4195-4501-86D1-0FED223718B5}"/>
              </a:ext>
            </a:extLst>
          </p:cNvPr>
          <p:cNvSpPr>
            <a:spLocks noGrp="1"/>
          </p:cNvSpPr>
          <p:nvPr>
            <p:ph type="ctrTitle"/>
          </p:nvPr>
        </p:nvSpPr>
        <p:spPr>
          <a:xfrm>
            <a:off x="1524000" y="1122362"/>
            <a:ext cx="9144000" cy="4334057"/>
          </a:xfrm>
        </p:spPr>
        <p:txBody>
          <a:bodyPr>
            <a:normAutofit/>
          </a:bodyPr>
          <a:lstStyle/>
          <a:p>
            <a:br>
              <a:rPr lang="en-US" dirty="0"/>
            </a:br>
            <a:endParaRPr lang="en-US" dirty="0"/>
          </a:p>
        </p:txBody>
      </p:sp>
      <p:sp>
        <p:nvSpPr>
          <p:cNvPr id="3" name="Rectangle 2">
            <a:extLst>
              <a:ext uri="{FF2B5EF4-FFF2-40B4-BE49-F238E27FC236}">
                <a16:creationId xmlns:a16="http://schemas.microsoft.com/office/drawing/2014/main" id="{8FE8FDBF-A847-4BF5-B9A5-6D33F8B7B14E}"/>
              </a:ext>
            </a:extLst>
          </p:cNvPr>
          <p:cNvSpPr/>
          <p:nvPr/>
        </p:nvSpPr>
        <p:spPr>
          <a:xfrm>
            <a:off x="3048000" y="2828836"/>
            <a:ext cx="6096000" cy="1200329"/>
          </a:xfrm>
          <a:prstGeom prst="rect">
            <a:avLst/>
          </a:prstGeom>
        </p:spPr>
        <p:txBody>
          <a:bodyPr>
            <a:spAutoFit/>
          </a:bodyPr>
          <a:lstStyle/>
          <a:p>
            <a:r>
              <a:rPr lang="en-US" sz="3600" dirty="0">
                <a:solidFill>
                  <a:srgbClr val="002060"/>
                </a:solidFill>
                <a:latin typeface="Palatino Linotype" panose="02040502050505030304" pitchFamily="18" charset="0"/>
                <a:ea typeface="+mj-ea"/>
                <a:cs typeface="+mj-cs"/>
              </a:rPr>
              <a:t>How to build rapport with students and trainees</a:t>
            </a:r>
            <a:endParaRPr lang="en-US"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28413656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FDBEE-4195-4501-86D1-0FED223718B5}"/>
              </a:ext>
            </a:extLst>
          </p:cNvPr>
          <p:cNvSpPr>
            <a:spLocks noGrp="1"/>
          </p:cNvSpPr>
          <p:nvPr>
            <p:ph type="ctrTitle"/>
          </p:nvPr>
        </p:nvSpPr>
        <p:spPr>
          <a:xfrm>
            <a:off x="1524000" y="1122362"/>
            <a:ext cx="9144000" cy="3951807"/>
          </a:xfrm>
        </p:spPr>
        <p:txBody>
          <a:bodyPr>
            <a:noAutofit/>
          </a:bodyPr>
          <a:lstStyle/>
          <a:p>
            <a:r>
              <a:rPr lang="en-US" sz="3200" dirty="0">
                <a:solidFill>
                  <a:srgbClr val="002060"/>
                </a:solidFill>
                <a:latin typeface="Palatino Linotype" panose="02040502050505030304" pitchFamily="18" charset="0"/>
              </a:rPr>
              <a:t>Students come from different social and economic backgrounds with varying degrees of skill and experience, but almost every student or employee wants to take part in the process, they want to take ownership of their contributions and know they can grow with a company.</a:t>
            </a:r>
          </a:p>
        </p:txBody>
      </p:sp>
    </p:spTree>
    <p:extLst>
      <p:ext uri="{BB962C8B-B14F-4D97-AF65-F5344CB8AC3E}">
        <p14:creationId xmlns:p14="http://schemas.microsoft.com/office/powerpoint/2010/main" val="16117523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FDBEE-4195-4501-86D1-0FED223718B5}"/>
              </a:ext>
            </a:extLst>
          </p:cNvPr>
          <p:cNvSpPr>
            <a:spLocks noGrp="1"/>
          </p:cNvSpPr>
          <p:nvPr>
            <p:ph type="ctrTitle"/>
          </p:nvPr>
        </p:nvSpPr>
        <p:spPr>
          <a:xfrm>
            <a:off x="1524000" y="1122362"/>
            <a:ext cx="9144000" cy="3224785"/>
          </a:xfrm>
        </p:spPr>
        <p:txBody>
          <a:bodyPr>
            <a:noAutofit/>
          </a:bodyPr>
          <a:lstStyle/>
          <a:p>
            <a:r>
              <a:rPr lang="en-US" sz="3200" dirty="0">
                <a:solidFill>
                  <a:srgbClr val="002060"/>
                </a:solidFill>
                <a:latin typeface="Palatino Linotype" panose="02040502050505030304" pitchFamily="18" charset="0"/>
              </a:rPr>
              <a:t>Many employees, trainees and students take pride in the opportunity to learn new skills, be a contributor and hopefully advance their current position.  This can be a non-financial raise or promotion for the employee and can be a reward, recognition and acknowledgment for their dedication and support. </a:t>
            </a:r>
          </a:p>
        </p:txBody>
      </p:sp>
    </p:spTree>
    <p:extLst>
      <p:ext uri="{BB962C8B-B14F-4D97-AF65-F5344CB8AC3E}">
        <p14:creationId xmlns:p14="http://schemas.microsoft.com/office/powerpoint/2010/main" val="16631037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FDBEE-4195-4501-86D1-0FED223718B5}"/>
              </a:ext>
            </a:extLst>
          </p:cNvPr>
          <p:cNvSpPr>
            <a:spLocks noGrp="1"/>
          </p:cNvSpPr>
          <p:nvPr>
            <p:ph type="ctrTitle"/>
          </p:nvPr>
        </p:nvSpPr>
        <p:spPr>
          <a:xfrm>
            <a:off x="1524000" y="1122362"/>
            <a:ext cx="9144000" cy="3891847"/>
          </a:xfrm>
        </p:spPr>
        <p:txBody>
          <a:bodyPr>
            <a:normAutofit/>
          </a:bodyPr>
          <a:lstStyle/>
          <a:p>
            <a:r>
              <a:rPr lang="en-US" sz="3200" dirty="0">
                <a:solidFill>
                  <a:srgbClr val="002060"/>
                </a:solidFill>
                <a:latin typeface="Palatino Linotype" panose="02040502050505030304" pitchFamily="18" charset="0"/>
              </a:rPr>
              <a:t>Unfortunately if the trainee does not see the value in the training the process becomes an inconvenience, and if management does not support it becomes a valueless experience for the trainee and an added expense for the company.</a:t>
            </a:r>
            <a:br>
              <a:rPr lang="en-US" dirty="0"/>
            </a:br>
            <a:endParaRPr lang="en-US" dirty="0"/>
          </a:p>
        </p:txBody>
      </p:sp>
    </p:spTree>
    <p:extLst>
      <p:ext uri="{BB962C8B-B14F-4D97-AF65-F5344CB8AC3E}">
        <p14:creationId xmlns:p14="http://schemas.microsoft.com/office/powerpoint/2010/main" val="25327617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FDBEE-4195-4501-86D1-0FED223718B5}"/>
              </a:ext>
            </a:extLst>
          </p:cNvPr>
          <p:cNvSpPr>
            <a:spLocks noGrp="1"/>
          </p:cNvSpPr>
          <p:nvPr>
            <p:ph type="ctrTitle"/>
          </p:nvPr>
        </p:nvSpPr>
        <p:spPr>
          <a:xfrm>
            <a:off x="1524000" y="1122362"/>
            <a:ext cx="9144000" cy="4334057"/>
          </a:xfrm>
        </p:spPr>
        <p:txBody>
          <a:bodyPr>
            <a:normAutofit/>
          </a:bodyPr>
          <a:lstStyle/>
          <a:p>
            <a:br>
              <a:rPr lang="en-US" dirty="0"/>
            </a:br>
            <a:endParaRPr lang="en-US" dirty="0"/>
          </a:p>
        </p:txBody>
      </p:sp>
      <p:sp>
        <p:nvSpPr>
          <p:cNvPr id="4" name="Rectangle 3">
            <a:extLst>
              <a:ext uri="{FF2B5EF4-FFF2-40B4-BE49-F238E27FC236}">
                <a16:creationId xmlns:a16="http://schemas.microsoft.com/office/drawing/2014/main" id="{CA8F48FF-E500-47AE-A2BE-18322D1CDAFE}"/>
              </a:ext>
            </a:extLst>
          </p:cNvPr>
          <p:cNvSpPr/>
          <p:nvPr/>
        </p:nvSpPr>
        <p:spPr>
          <a:xfrm>
            <a:off x="187377" y="82447"/>
            <a:ext cx="11325069" cy="5299912"/>
          </a:xfrm>
          <a:prstGeom prst="rect">
            <a:avLst/>
          </a:prstGeom>
        </p:spPr>
        <p:txBody>
          <a:bodyPr wrap="square">
            <a:spAutoFit/>
          </a:bodyPr>
          <a:lstStyle/>
          <a:p>
            <a:r>
              <a:rPr lang="en-US" sz="2800" dirty="0">
                <a:solidFill>
                  <a:srgbClr val="002060"/>
                </a:solidFill>
                <a:latin typeface="Palatino Linotype" panose="02040502050505030304" pitchFamily="18" charset="0"/>
              </a:rPr>
              <a:t>Don’t pretend to know all the answers, if you don’t have an answer discuss it with the class or research the question and respond to the student when possible.</a:t>
            </a:r>
          </a:p>
          <a:p>
            <a:r>
              <a:rPr lang="en-US" sz="2800" dirty="0">
                <a:solidFill>
                  <a:srgbClr val="002060"/>
                </a:solidFill>
                <a:latin typeface="Palatino Linotype" panose="02040502050505030304" pitchFamily="18" charset="0"/>
              </a:rPr>
              <a:t>Involve students and ask questions.</a:t>
            </a:r>
          </a:p>
          <a:p>
            <a:pPr lvl="0">
              <a:lnSpc>
                <a:spcPct val="90000"/>
              </a:lnSpc>
              <a:spcBef>
                <a:spcPts val="1000"/>
              </a:spcBef>
            </a:pPr>
            <a:r>
              <a:rPr lang="en-US" sz="2800" dirty="0">
                <a:solidFill>
                  <a:srgbClr val="002060"/>
                </a:solidFill>
                <a:latin typeface="Palatino Linotype" panose="02040502050505030304" pitchFamily="18" charset="0"/>
              </a:rPr>
              <a:t>Make yourself available.</a:t>
            </a:r>
          </a:p>
          <a:p>
            <a:pPr lvl="0">
              <a:lnSpc>
                <a:spcPct val="90000"/>
              </a:lnSpc>
              <a:spcBef>
                <a:spcPts val="1000"/>
              </a:spcBef>
            </a:pPr>
            <a:r>
              <a:rPr lang="en-US" sz="2800" dirty="0">
                <a:solidFill>
                  <a:srgbClr val="002060"/>
                </a:solidFill>
                <a:latin typeface="Palatino Linotype" panose="02040502050505030304" pitchFamily="18" charset="0"/>
              </a:rPr>
              <a:t>Treat students with respect</a:t>
            </a:r>
          </a:p>
          <a:p>
            <a:pPr lvl="0">
              <a:lnSpc>
                <a:spcPct val="90000"/>
              </a:lnSpc>
              <a:spcBef>
                <a:spcPts val="1000"/>
              </a:spcBef>
            </a:pPr>
            <a:r>
              <a:rPr lang="en-US" sz="2800" dirty="0">
                <a:solidFill>
                  <a:srgbClr val="002060"/>
                </a:solidFill>
                <a:latin typeface="Palatino Linotype" panose="02040502050505030304" pitchFamily="18" charset="0"/>
              </a:rPr>
              <a:t>Supplement your presentation with real world examples</a:t>
            </a:r>
          </a:p>
          <a:p>
            <a:pPr lvl="0">
              <a:lnSpc>
                <a:spcPct val="90000"/>
              </a:lnSpc>
              <a:spcBef>
                <a:spcPts val="1000"/>
              </a:spcBef>
            </a:pPr>
            <a:r>
              <a:rPr lang="en-US" sz="2800" dirty="0">
                <a:solidFill>
                  <a:srgbClr val="002060"/>
                </a:solidFill>
                <a:latin typeface="Palatino Linotype" panose="02040502050505030304" pitchFamily="18" charset="0"/>
              </a:rPr>
              <a:t>Avoid stereotypes</a:t>
            </a:r>
          </a:p>
          <a:p>
            <a:pPr lvl="0">
              <a:lnSpc>
                <a:spcPct val="90000"/>
              </a:lnSpc>
              <a:spcBef>
                <a:spcPts val="1000"/>
              </a:spcBef>
            </a:pPr>
            <a:r>
              <a:rPr lang="en-US" sz="2800" dirty="0">
                <a:solidFill>
                  <a:srgbClr val="002060"/>
                </a:solidFill>
                <a:latin typeface="Palatino Linotype" panose="02040502050505030304" pitchFamily="18" charset="0"/>
              </a:rPr>
              <a:t>If you make a mistake or an unexpected issue arises acknowledge it, laugh about and move on.</a:t>
            </a:r>
          </a:p>
          <a:p>
            <a:pPr lvl="0">
              <a:lnSpc>
                <a:spcPct val="90000"/>
              </a:lnSpc>
              <a:spcBef>
                <a:spcPts val="1000"/>
              </a:spcBef>
            </a:pPr>
            <a:r>
              <a:rPr lang="en-US" sz="2800" dirty="0">
                <a:solidFill>
                  <a:srgbClr val="002060"/>
                </a:solidFill>
                <a:latin typeface="Palatino Linotype" panose="02040502050505030304" pitchFamily="18" charset="0"/>
              </a:rPr>
              <a:t>Don’t be afraid to laugh at yourself. </a:t>
            </a:r>
          </a:p>
        </p:txBody>
      </p:sp>
    </p:spTree>
    <p:extLst>
      <p:ext uri="{BB962C8B-B14F-4D97-AF65-F5344CB8AC3E}">
        <p14:creationId xmlns:p14="http://schemas.microsoft.com/office/powerpoint/2010/main" val="39250582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FDBEE-4195-4501-86D1-0FED223718B5}"/>
              </a:ext>
            </a:extLst>
          </p:cNvPr>
          <p:cNvSpPr>
            <a:spLocks noGrp="1"/>
          </p:cNvSpPr>
          <p:nvPr>
            <p:ph type="ctrTitle"/>
          </p:nvPr>
        </p:nvSpPr>
        <p:spPr>
          <a:xfrm>
            <a:off x="1524000" y="1122362"/>
            <a:ext cx="9144000" cy="4334057"/>
          </a:xfrm>
        </p:spPr>
        <p:txBody>
          <a:bodyPr>
            <a:normAutofit/>
          </a:bodyPr>
          <a:lstStyle/>
          <a:p>
            <a:br>
              <a:rPr lang="en-US" dirty="0"/>
            </a:br>
            <a:endParaRPr lang="en-US" dirty="0"/>
          </a:p>
        </p:txBody>
      </p:sp>
      <p:sp>
        <p:nvSpPr>
          <p:cNvPr id="3" name="Rectangle 2">
            <a:extLst>
              <a:ext uri="{FF2B5EF4-FFF2-40B4-BE49-F238E27FC236}">
                <a16:creationId xmlns:a16="http://schemas.microsoft.com/office/drawing/2014/main" id="{AE469284-BB6E-4E7A-B00A-CE767F6ECDAD}"/>
              </a:ext>
            </a:extLst>
          </p:cNvPr>
          <p:cNvSpPr/>
          <p:nvPr/>
        </p:nvSpPr>
        <p:spPr>
          <a:xfrm>
            <a:off x="3900399" y="3105835"/>
            <a:ext cx="5016117" cy="646331"/>
          </a:xfrm>
          <a:prstGeom prst="rect">
            <a:avLst/>
          </a:prstGeom>
        </p:spPr>
        <p:txBody>
          <a:bodyPr wrap="none">
            <a:spAutoFit/>
          </a:bodyPr>
          <a:lstStyle/>
          <a:p>
            <a:r>
              <a:rPr lang="en-US" sz="3600" dirty="0">
                <a:solidFill>
                  <a:srgbClr val="002060"/>
                </a:solidFill>
                <a:latin typeface="Palatino Linotype" panose="02040502050505030304" pitchFamily="18" charset="0"/>
                <a:ea typeface="+mj-ea"/>
                <a:cs typeface="+mj-cs"/>
              </a:rPr>
              <a:t>Controlling disruptions</a:t>
            </a:r>
            <a:endParaRPr lang="en-US"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6526073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FDBEE-4195-4501-86D1-0FED223718B5}"/>
              </a:ext>
            </a:extLst>
          </p:cNvPr>
          <p:cNvSpPr>
            <a:spLocks noGrp="1"/>
          </p:cNvSpPr>
          <p:nvPr>
            <p:ph type="ctrTitle"/>
          </p:nvPr>
        </p:nvSpPr>
        <p:spPr>
          <a:xfrm>
            <a:off x="1524000" y="1122362"/>
            <a:ext cx="9144000" cy="4101709"/>
          </a:xfrm>
        </p:spPr>
        <p:txBody>
          <a:bodyPr>
            <a:normAutofit/>
          </a:bodyPr>
          <a:lstStyle/>
          <a:p>
            <a:br>
              <a:rPr lang="en-US" sz="3600" dirty="0"/>
            </a:br>
            <a:br>
              <a:rPr lang="en-US" dirty="0"/>
            </a:br>
            <a:endParaRPr lang="en-US" dirty="0"/>
          </a:p>
        </p:txBody>
      </p:sp>
      <p:sp>
        <p:nvSpPr>
          <p:cNvPr id="3" name="Rectangle 2">
            <a:extLst>
              <a:ext uri="{FF2B5EF4-FFF2-40B4-BE49-F238E27FC236}">
                <a16:creationId xmlns:a16="http://schemas.microsoft.com/office/drawing/2014/main" id="{1E1D033F-44FD-4E8F-89AD-DCF8F0BEC69F}"/>
              </a:ext>
            </a:extLst>
          </p:cNvPr>
          <p:cNvSpPr/>
          <p:nvPr/>
        </p:nvSpPr>
        <p:spPr>
          <a:xfrm>
            <a:off x="1761344" y="427220"/>
            <a:ext cx="9548199" cy="4308872"/>
          </a:xfrm>
          <a:prstGeom prst="rect">
            <a:avLst/>
          </a:prstGeom>
        </p:spPr>
        <p:txBody>
          <a:bodyPr wrap="square">
            <a:spAutoFit/>
          </a:bodyPr>
          <a:lstStyle/>
          <a:p>
            <a:r>
              <a:rPr lang="en-US" sz="3200" dirty="0">
                <a:solidFill>
                  <a:srgbClr val="002060"/>
                </a:solidFill>
                <a:latin typeface="Palatino Linotype" panose="02040502050505030304" pitchFamily="18" charset="0"/>
              </a:rPr>
              <a:t>Monitor the climate of the class</a:t>
            </a:r>
          </a:p>
          <a:p>
            <a:r>
              <a:rPr lang="en-US" sz="3200" dirty="0">
                <a:solidFill>
                  <a:srgbClr val="002060"/>
                </a:solidFill>
                <a:latin typeface="Palatino Linotype" panose="02040502050505030304" pitchFamily="18" charset="0"/>
              </a:rPr>
              <a:t>Take charge and maintain control </a:t>
            </a:r>
          </a:p>
          <a:p>
            <a:r>
              <a:rPr lang="en-US" sz="3200" dirty="0">
                <a:solidFill>
                  <a:srgbClr val="002060"/>
                </a:solidFill>
                <a:latin typeface="Palatino Linotype" panose="02040502050505030304" pitchFamily="18" charset="0"/>
              </a:rPr>
              <a:t>Maintain Moral high ground</a:t>
            </a:r>
          </a:p>
          <a:p>
            <a:r>
              <a:rPr lang="en-US" sz="3200" dirty="0">
                <a:solidFill>
                  <a:srgbClr val="002060"/>
                </a:solidFill>
                <a:latin typeface="Palatino Linotype" panose="02040502050505030304" pitchFamily="18" charset="0"/>
              </a:rPr>
              <a:t>Use humor</a:t>
            </a:r>
          </a:p>
          <a:p>
            <a:r>
              <a:rPr lang="en-US" sz="3200" dirty="0">
                <a:solidFill>
                  <a:srgbClr val="002060"/>
                </a:solidFill>
                <a:latin typeface="Palatino Linotype" panose="02040502050505030304" pitchFamily="18" charset="0"/>
              </a:rPr>
              <a:t>Walk out into the class to lecture</a:t>
            </a:r>
          </a:p>
          <a:p>
            <a:r>
              <a:rPr lang="en-US" sz="3200" dirty="0">
                <a:solidFill>
                  <a:srgbClr val="002060"/>
                </a:solidFill>
                <a:latin typeface="Palatino Linotype" panose="02040502050505030304" pitchFamily="18" charset="0"/>
              </a:rPr>
              <a:t>Briefly sit among the students to lecture</a:t>
            </a:r>
          </a:p>
          <a:p>
            <a:r>
              <a:rPr lang="en-US" sz="3200" dirty="0">
                <a:solidFill>
                  <a:srgbClr val="002060"/>
                </a:solidFill>
                <a:latin typeface="Palatino Linotype" panose="02040502050505030304" pitchFamily="18" charset="0"/>
              </a:rPr>
              <a:t>If necessary remind them of your credentials and why they are there.</a:t>
            </a:r>
          </a:p>
          <a:p>
            <a:endParaRPr lang="en-US" dirty="0"/>
          </a:p>
        </p:txBody>
      </p:sp>
    </p:spTree>
    <p:extLst>
      <p:ext uri="{BB962C8B-B14F-4D97-AF65-F5344CB8AC3E}">
        <p14:creationId xmlns:p14="http://schemas.microsoft.com/office/powerpoint/2010/main" val="524365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FDBEE-4195-4501-86D1-0FED223718B5}"/>
              </a:ext>
            </a:extLst>
          </p:cNvPr>
          <p:cNvSpPr>
            <a:spLocks noGrp="1"/>
          </p:cNvSpPr>
          <p:nvPr>
            <p:ph type="ctrTitle"/>
          </p:nvPr>
        </p:nvSpPr>
        <p:spPr/>
        <p:txBody>
          <a:bodyPr/>
          <a:lstStyle/>
          <a:p>
            <a:r>
              <a:rPr lang="en-US" dirty="0">
                <a:solidFill>
                  <a:srgbClr val="002060"/>
                </a:solidFill>
                <a:latin typeface="Palatino Linotype" panose="02040502050505030304" pitchFamily="18" charset="0"/>
              </a:rPr>
              <a:t>Becoming a great Trainer</a:t>
            </a:r>
          </a:p>
        </p:txBody>
      </p:sp>
    </p:spTree>
    <p:extLst>
      <p:ext uri="{BB962C8B-B14F-4D97-AF65-F5344CB8AC3E}">
        <p14:creationId xmlns:p14="http://schemas.microsoft.com/office/powerpoint/2010/main" val="38160163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FDBEE-4195-4501-86D1-0FED223718B5}"/>
              </a:ext>
            </a:extLst>
          </p:cNvPr>
          <p:cNvSpPr>
            <a:spLocks noGrp="1"/>
          </p:cNvSpPr>
          <p:nvPr>
            <p:ph type="ctrTitle"/>
          </p:nvPr>
        </p:nvSpPr>
        <p:spPr>
          <a:xfrm>
            <a:off x="1524000" y="1122362"/>
            <a:ext cx="9144000" cy="4101709"/>
          </a:xfrm>
        </p:spPr>
        <p:txBody>
          <a:bodyPr>
            <a:normAutofit/>
          </a:bodyPr>
          <a:lstStyle/>
          <a:p>
            <a:br>
              <a:rPr lang="en-US" sz="3600" dirty="0"/>
            </a:br>
            <a:br>
              <a:rPr lang="en-US" dirty="0"/>
            </a:br>
            <a:endParaRPr lang="en-US" dirty="0"/>
          </a:p>
        </p:txBody>
      </p:sp>
      <p:sp>
        <p:nvSpPr>
          <p:cNvPr id="3" name="Rectangle 2">
            <a:extLst>
              <a:ext uri="{FF2B5EF4-FFF2-40B4-BE49-F238E27FC236}">
                <a16:creationId xmlns:a16="http://schemas.microsoft.com/office/drawing/2014/main" id="{843BBB85-AEA9-4BA0-B534-33DD57A158E1}"/>
              </a:ext>
            </a:extLst>
          </p:cNvPr>
          <p:cNvSpPr/>
          <p:nvPr/>
        </p:nvSpPr>
        <p:spPr>
          <a:xfrm>
            <a:off x="2136098" y="194873"/>
            <a:ext cx="7007902" cy="5509200"/>
          </a:xfrm>
          <a:prstGeom prst="rect">
            <a:avLst/>
          </a:prstGeom>
        </p:spPr>
        <p:txBody>
          <a:bodyPr wrap="square">
            <a:spAutoFit/>
          </a:bodyPr>
          <a:lstStyle/>
          <a:p>
            <a:r>
              <a:rPr lang="en-US" sz="3200" dirty="0">
                <a:solidFill>
                  <a:srgbClr val="002060"/>
                </a:solidFill>
                <a:latin typeface="Palatino Linotype" panose="02040502050505030304" pitchFamily="18" charset="0"/>
              </a:rPr>
              <a:t>Don’t get defensive.</a:t>
            </a:r>
          </a:p>
          <a:p>
            <a:r>
              <a:rPr lang="en-US" sz="3200" dirty="0">
                <a:solidFill>
                  <a:srgbClr val="002060"/>
                </a:solidFill>
                <a:latin typeface="Palatino Linotype" panose="02040502050505030304" pitchFamily="18" charset="0"/>
              </a:rPr>
              <a:t>Never address disruptive students negatively in front of the class.</a:t>
            </a:r>
          </a:p>
          <a:p>
            <a:r>
              <a:rPr lang="en-US" sz="3200" dirty="0">
                <a:solidFill>
                  <a:srgbClr val="002060"/>
                </a:solidFill>
                <a:latin typeface="Palatino Linotype" panose="02040502050505030304" pitchFamily="18" charset="0"/>
              </a:rPr>
              <a:t>Send the class to break and have a private discussion.</a:t>
            </a:r>
          </a:p>
          <a:p>
            <a:r>
              <a:rPr lang="en-US" sz="3200" dirty="0">
                <a:solidFill>
                  <a:srgbClr val="002060"/>
                </a:solidFill>
                <a:latin typeface="Palatino Linotype" panose="02040502050505030304" pitchFamily="18" charset="0"/>
              </a:rPr>
              <a:t>Take the student into the hall or another room for a private discussion.</a:t>
            </a:r>
          </a:p>
          <a:p>
            <a:r>
              <a:rPr lang="en-US" sz="3200" dirty="0">
                <a:solidFill>
                  <a:srgbClr val="002060"/>
                </a:solidFill>
                <a:latin typeface="Palatino Linotype" panose="02040502050505030304" pitchFamily="18" charset="0"/>
              </a:rPr>
              <a:t>As a last resort ask them to leave and remove them from the class.</a:t>
            </a:r>
          </a:p>
          <a:p>
            <a:r>
              <a:rPr lang="en-US" sz="3200" dirty="0">
                <a:solidFill>
                  <a:srgbClr val="002060"/>
                </a:solidFill>
                <a:latin typeface="Palatino Linotype" panose="02040502050505030304" pitchFamily="18" charset="0"/>
              </a:rPr>
              <a:t>Finally, if needed call security.</a:t>
            </a:r>
          </a:p>
        </p:txBody>
      </p:sp>
    </p:spTree>
    <p:extLst>
      <p:ext uri="{BB962C8B-B14F-4D97-AF65-F5344CB8AC3E}">
        <p14:creationId xmlns:p14="http://schemas.microsoft.com/office/powerpoint/2010/main" val="34953114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E469284-BB6E-4E7A-B00A-CE767F6ECDAD}"/>
              </a:ext>
            </a:extLst>
          </p:cNvPr>
          <p:cNvSpPr/>
          <p:nvPr/>
        </p:nvSpPr>
        <p:spPr>
          <a:xfrm>
            <a:off x="3882452" y="1708879"/>
            <a:ext cx="5531371" cy="1569660"/>
          </a:xfrm>
          <a:prstGeom prst="rect">
            <a:avLst/>
          </a:prstGeom>
        </p:spPr>
        <p:txBody>
          <a:bodyPr wrap="square">
            <a:spAutoFit/>
          </a:bodyPr>
          <a:lstStyle/>
          <a:p>
            <a:pPr algn="ctr"/>
            <a:endParaRPr lang="en-US" sz="4800" dirty="0">
              <a:solidFill>
                <a:srgbClr val="002060"/>
              </a:solidFill>
              <a:latin typeface="Palatino Linotype" panose="02040502050505030304" pitchFamily="18" charset="0"/>
              <a:ea typeface="+mj-ea"/>
              <a:cs typeface="+mj-cs"/>
            </a:endParaRPr>
          </a:p>
          <a:p>
            <a:pPr algn="ctr"/>
            <a:r>
              <a:rPr lang="en-US" sz="4800" dirty="0">
                <a:solidFill>
                  <a:srgbClr val="002060"/>
                </a:solidFill>
                <a:latin typeface="Palatino Linotype" panose="02040502050505030304" pitchFamily="18" charset="0"/>
                <a:ea typeface="+mj-ea"/>
                <a:cs typeface="+mj-cs"/>
              </a:rPr>
              <a:t>Conclusion</a:t>
            </a:r>
            <a:endParaRPr lang="en-US" sz="4800"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16207072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FDBEE-4195-4501-86D1-0FED223718B5}"/>
              </a:ext>
            </a:extLst>
          </p:cNvPr>
          <p:cNvSpPr>
            <a:spLocks noGrp="1"/>
          </p:cNvSpPr>
          <p:nvPr>
            <p:ph type="ctrTitle"/>
          </p:nvPr>
        </p:nvSpPr>
        <p:spPr>
          <a:xfrm>
            <a:off x="1524000" y="1122362"/>
            <a:ext cx="9144000" cy="4334057"/>
          </a:xfrm>
        </p:spPr>
        <p:txBody>
          <a:bodyPr>
            <a:normAutofit/>
          </a:bodyPr>
          <a:lstStyle/>
          <a:p>
            <a:r>
              <a:rPr lang="en-US" sz="3200" dirty="0">
                <a:solidFill>
                  <a:srgbClr val="002060"/>
                </a:solidFill>
                <a:latin typeface="Palatino Linotype" panose="02040502050505030304" pitchFamily="18" charset="0"/>
              </a:rPr>
              <a:t>This is a unique time with multi-generational classes, new technologies (phones, tablets &amp; wearables) and new ways of learning.  </a:t>
            </a:r>
            <a:br>
              <a:rPr lang="en-US" sz="3200" dirty="0">
                <a:solidFill>
                  <a:srgbClr val="002060"/>
                </a:solidFill>
                <a:latin typeface="Palatino Linotype" panose="02040502050505030304" pitchFamily="18" charset="0"/>
              </a:rPr>
            </a:br>
            <a:br>
              <a:rPr lang="en-US" sz="3200" dirty="0">
                <a:solidFill>
                  <a:srgbClr val="002060"/>
                </a:solidFill>
                <a:latin typeface="Palatino Linotype" panose="02040502050505030304" pitchFamily="18" charset="0"/>
              </a:rPr>
            </a:br>
            <a:r>
              <a:rPr lang="en-US" sz="3200" dirty="0">
                <a:solidFill>
                  <a:srgbClr val="002060"/>
                </a:solidFill>
                <a:latin typeface="Palatino Linotype" panose="02040502050505030304" pitchFamily="18" charset="0"/>
              </a:rPr>
              <a:t>Some of the focus has shifted to social learning and just-in-time (embedded) learning. </a:t>
            </a:r>
            <a:br>
              <a:rPr lang="en-US" dirty="0"/>
            </a:br>
            <a:endParaRPr lang="en-US" dirty="0"/>
          </a:p>
        </p:txBody>
      </p:sp>
    </p:spTree>
    <p:extLst>
      <p:ext uri="{BB962C8B-B14F-4D97-AF65-F5344CB8AC3E}">
        <p14:creationId xmlns:p14="http://schemas.microsoft.com/office/powerpoint/2010/main" val="24895609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FDBEE-4195-4501-86D1-0FED223718B5}"/>
              </a:ext>
            </a:extLst>
          </p:cNvPr>
          <p:cNvSpPr>
            <a:spLocks noGrp="1"/>
          </p:cNvSpPr>
          <p:nvPr>
            <p:ph type="ctrTitle"/>
          </p:nvPr>
        </p:nvSpPr>
        <p:spPr>
          <a:xfrm>
            <a:off x="1524000" y="1122362"/>
            <a:ext cx="9144000" cy="4334057"/>
          </a:xfrm>
        </p:spPr>
        <p:txBody>
          <a:bodyPr>
            <a:normAutofit/>
          </a:bodyPr>
          <a:lstStyle/>
          <a:p>
            <a:br>
              <a:rPr lang="en-US" dirty="0"/>
            </a:br>
            <a:endParaRPr lang="en-US" dirty="0"/>
          </a:p>
        </p:txBody>
      </p:sp>
      <p:sp>
        <p:nvSpPr>
          <p:cNvPr id="3" name="Rectangle 2">
            <a:extLst>
              <a:ext uri="{FF2B5EF4-FFF2-40B4-BE49-F238E27FC236}">
                <a16:creationId xmlns:a16="http://schemas.microsoft.com/office/drawing/2014/main" id="{AE469284-BB6E-4E7A-B00A-CE767F6ECDAD}"/>
              </a:ext>
            </a:extLst>
          </p:cNvPr>
          <p:cNvSpPr/>
          <p:nvPr/>
        </p:nvSpPr>
        <p:spPr>
          <a:xfrm rot="10800000" flipV="1">
            <a:off x="329783" y="318625"/>
            <a:ext cx="11624871" cy="5016758"/>
          </a:xfrm>
          <a:prstGeom prst="rect">
            <a:avLst/>
          </a:prstGeom>
        </p:spPr>
        <p:txBody>
          <a:bodyPr wrap="square">
            <a:spAutoFit/>
          </a:bodyPr>
          <a:lstStyle/>
          <a:p>
            <a:r>
              <a:rPr lang="en-US" sz="3200" dirty="0">
                <a:solidFill>
                  <a:srgbClr val="002060"/>
                </a:solidFill>
                <a:latin typeface="Palatino Linotype" panose="02040502050505030304" pitchFamily="18" charset="0"/>
                <a:ea typeface="+mj-ea"/>
                <a:cs typeface="+mj-cs"/>
              </a:rPr>
              <a:t>The business environment is becoming one of social enterprise and entrepreneurialism.</a:t>
            </a:r>
          </a:p>
          <a:p>
            <a:endParaRPr lang="en-US" sz="3200" dirty="0">
              <a:solidFill>
                <a:srgbClr val="002060"/>
              </a:solidFill>
              <a:latin typeface="Palatino Linotype" panose="02040502050505030304" pitchFamily="18" charset="0"/>
              <a:ea typeface="+mj-ea"/>
              <a:cs typeface="+mj-cs"/>
            </a:endParaRPr>
          </a:p>
          <a:p>
            <a:r>
              <a:rPr lang="en-US" sz="3200" dirty="0">
                <a:solidFill>
                  <a:srgbClr val="002060"/>
                </a:solidFill>
                <a:latin typeface="Palatino Linotype" panose="02040502050505030304" pitchFamily="18" charset="0"/>
                <a:ea typeface="+mj-ea"/>
                <a:cs typeface="+mj-cs"/>
              </a:rPr>
              <a:t>Niche is the new big business.</a:t>
            </a:r>
          </a:p>
          <a:p>
            <a:endParaRPr lang="en-US" sz="3200" dirty="0">
              <a:solidFill>
                <a:srgbClr val="002060"/>
              </a:solidFill>
              <a:latin typeface="Palatino Linotype" panose="02040502050505030304" pitchFamily="18" charset="0"/>
              <a:ea typeface="+mj-ea"/>
              <a:cs typeface="+mj-cs"/>
            </a:endParaRPr>
          </a:p>
          <a:p>
            <a:r>
              <a:rPr lang="en-US" sz="3200" dirty="0">
                <a:solidFill>
                  <a:srgbClr val="002060"/>
                </a:solidFill>
                <a:latin typeface="Palatino Linotype" panose="02040502050505030304" pitchFamily="18" charset="0"/>
                <a:ea typeface="+mj-ea"/>
                <a:cs typeface="+mj-cs"/>
              </a:rPr>
              <a:t>More and more companies are outsourcing training with the focus on training for business enhancement.</a:t>
            </a:r>
          </a:p>
          <a:p>
            <a:endParaRPr lang="en-US" sz="3200" dirty="0">
              <a:solidFill>
                <a:srgbClr val="002060"/>
              </a:solidFill>
              <a:latin typeface="Palatino Linotype" panose="02040502050505030304" pitchFamily="18" charset="0"/>
              <a:ea typeface="+mj-ea"/>
              <a:cs typeface="+mj-cs"/>
            </a:endParaRPr>
          </a:p>
          <a:p>
            <a:r>
              <a:rPr lang="en-US" sz="3200" dirty="0">
                <a:solidFill>
                  <a:srgbClr val="002060"/>
                </a:solidFill>
                <a:latin typeface="Palatino Linotype" panose="02040502050505030304" pitchFamily="18" charset="0"/>
                <a:ea typeface="+mj-ea"/>
                <a:cs typeface="+mj-cs"/>
              </a:rPr>
              <a:t>Trainers and educators must match the content and delivery methods to support this new environment. </a:t>
            </a:r>
            <a:endParaRPr lang="en-US" sz="3200"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20639091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2990" y="91440"/>
            <a:ext cx="10322814" cy="6309359"/>
          </a:xfrm>
        </p:spPr>
        <p:txBody>
          <a:bodyPr>
            <a:normAutofit fontScale="90000"/>
          </a:bodyPr>
          <a:lstStyle/>
          <a:p>
            <a:pPr algn="ctr"/>
            <a:r>
              <a:rPr lang="en-US" sz="4800" dirty="0">
                <a:solidFill>
                  <a:srgbClr val="002060"/>
                </a:solidFill>
                <a:latin typeface="Palatino Linotype" panose="02040502050505030304" pitchFamily="18" charset="0"/>
              </a:rPr>
              <a:t>Pete Warner Pres.</a:t>
            </a:r>
            <a:br>
              <a:rPr lang="en-US" sz="4800" dirty="0">
                <a:solidFill>
                  <a:srgbClr val="002060"/>
                </a:solidFill>
                <a:latin typeface="Palatino Linotype" panose="02040502050505030304" pitchFamily="18" charset="0"/>
              </a:rPr>
            </a:br>
            <a:r>
              <a:rPr lang="en-US" sz="4800" dirty="0">
                <a:solidFill>
                  <a:srgbClr val="002060"/>
                </a:solidFill>
                <a:latin typeface="Palatino Linotype" panose="02040502050505030304" pitchFamily="18" charset="0"/>
              </a:rPr>
              <a:t>Warehouse Training Academy</a:t>
            </a:r>
            <a:br>
              <a:rPr lang="en-US" sz="4800" dirty="0">
                <a:solidFill>
                  <a:srgbClr val="002060"/>
                </a:solidFill>
                <a:latin typeface="Palatino Linotype" panose="02040502050505030304" pitchFamily="18" charset="0"/>
              </a:rPr>
            </a:br>
            <a:br>
              <a:rPr lang="en-US" sz="4800" dirty="0">
                <a:solidFill>
                  <a:srgbClr val="002060"/>
                </a:solidFill>
                <a:latin typeface="Palatino Linotype" panose="02040502050505030304" pitchFamily="18" charset="0"/>
              </a:rPr>
            </a:br>
            <a:r>
              <a:rPr lang="en-US" sz="4800" dirty="0">
                <a:solidFill>
                  <a:srgbClr val="002060"/>
                </a:solidFill>
                <a:latin typeface="Palatino Linotype" panose="02040502050505030304" pitchFamily="18" charset="0"/>
              </a:rPr>
              <a:t>816-896-3032</a:t>
            </a:r>
            <a:br>
              <a:rPr lang="en-US" sz="4800" dirty="0">
                <a:solidFill>
                  <a:srgbClr val="002060"/>
                </a:solidFill>
                <a:latin typeface="Palatino Linotype" panose="02040502050505030304" pitchFamily="18" charset="0"/>
              </a:rPr>
            </a:br>
            <a:br>
              <a:rPr lang="en-US" sz="4800" dirty="0">
                <a:solidFill>
                  <a:srgbClr val="002060"/>
                </a:solidFill>
                <a:latin typeface="Palatino Linotype" panose="02040502050505030304" pitchFamily="18" charset="0"/>
              </a:rPr>
            </a:br>
            <a:r>
              <a:rPr lang="en-US" sz="4400" dirty="0">
                <a:solidFill>
                  <a:srgbClr val="002060"/>
                </a:solidFill>
                <a:latin typeface="Palatino Linotype" panose="02040502050505030304" pitchFamily="18" charset="0"/>
              </a:rPr>
              <a:t>pete@warehousetrainingacademy.com</a:t>
            </a:r>
            <a:br>
              <a:rPr lang="en-US" sz="4400" dirty="0">
                <a:solidFill>
                  <a:srgbClr val="002060"/>
                </a:solidFill>
                <a:latin typeface="Palatino Linotype" panose="02040502050505030304" pitchFamily="18" charset="0"/>
              </a:rPr>
            </a:br>
            <a:r>
              <a:rPr lang="en-US" sz="4400" dirty="0">
                <a:solidFill>
                  <a:srgbClr val="002060"/>
                </a:solidFill>
                <a:latin typeface="Palatino Linotype" panose="02040502050505030304" pitchFamily="18" charset="0"/>
              </a:rPr>
              <a:t>warehousetrainingacademy.com</a:t>
            </a:r>
            <a:br>
              <a:rPr lang="en-US" sz="4400" dirty="0">
                <a:solidFill>
                  <a:schemeClr val="tx1"/>
                </a:solidFill>
                <a:latin typeface="Palatino Linotype" panose="02040502050505030304" pitchFamily="18" charset="0"/>
              </a:rPr>
            </a:br>
            <a:br>
              <a:rPr lang="en-US" dirty="0"/>
            </a:br>
            <a:br>
              <a:rPr lang="en-US" dirty="0"/>
            </a:br>
            <a:endParaRPr lang="en-US" dirty="0"/>
          </a:p>
        </p:txBody>
      </p:sp>
    </p:spTree>
    <p:extLst>
      <p:ext uri="{BB962C8B-B14F-4D97-AF65-F5344CB8AC3E}">
        <p14:creationId xmlns:p14="http://schemas.microsoft.com/office/powerpoint/2010/main" val="2158148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FDBEE-4195-4501-86D1-0FED223718B5}"/>
              </a:ext>
            </a:extLst>
          </p:cNvPr>
          <p:cNvSpPr>
            <a:spLocks noGrp="1"/>
          </p:cNvSpPr>
          <p:nvPr>
            <p:ph type="ctrTitle"/>
          </p:nvPr>
        </p:nvSpPr>
        <p:spPr>
          <a:xfrm>
            <a:off x="1524000" y="1122362"/>
            <a:ext cx="9144000" cy="3899343"/>
          </a:xfrm>
        </p:spPr>
        <p:txBody>
          <a:bodyPr>
            <a:noAutofit/>
          </a:bodyPr>
          <a:lstStyle/>
          <a:p>
            <a:r>
              <a:rPr lang="en-US" sz="3200" dirty="0">
                <a:solidFill>
                  <a:srgbClr val="002060"/>
                </a:solidFill>
                <a:latin typeface="Palatino Linotype" panose="02040502050505030304" pitchFamily="18" charset="0"/>
              </a:rPr>
              <a:t>Traditional roles have changed and we may be called upon to be a:</a:t>
            </a:r>
            <a:br>
              <a:rPr lang="en-US" sz="3200" dirty="0">
                <a:solidFill>
                  <a:srgbClr val="002060"/>
                </a:solidFill>
                <a:latin typeface="Palatino Linotype" panose="02040502050505030304" pitchFamily="18" charset="0"/>
              </a:rPr>
            </a:br>
            <a:br>
              <a:rPr lang="en-US" sz="3200" dirty="0">
                <a:solidFill>
                  <a:srgbClr val="002060"/>
                </a:solidFill>
                <a:latin typeface="Palatino Linotype" panose="02040502050505030304" pitchFamily="18" charset="0"/>
              </a:rPr>
            </a:br>
            <a:r>
              <a:rPr lang="en-US" sz="3200" dirty="0">
                <a:solidFill>
                  <a:srgbClr val="002060"/>
                </a:solidFill>
                <a:latin typeface="Palatino Linotype" panose="02040502050505030304" pitchFamily="18" charset="0"/>
              </a:rPr>
              <a:t>Facilitator</a:t>
            </a:r>
            <a:br>
              <a:rPr lang="en-US" sz="3200" dirty="0">
                <a:solidFill>
                  <a:srgbClr val="002060"/>
                </a:solidFill>
                <a:latin typeface="Palatino Linotype" panose="02040502050505030304" pitchFamily="18" charset="0"/>
              </a:rPr>
            </a:br>
            <a:r>
              <a:rPr lang="en-US" sz="3200" dirty="0">
                <a:solidFill>
                  <a:srgbClr val="002060"/>
                </a:solidFill>
                <a:latin typeface="Palatino Linotype" panose="02040502050505030304" pitchFamily="18" charset="0"/>
              </a:rPr>
              <a:t>Moderator</a:t>
            </a:r>
            <a:br>
              <a:rPr lang="en-US" sz="3200" dirty="0">
                <a:solidFill>
                  <a:srgbClr val="002060"/>
                </a:solidFill>
                <a:latin typeface="Palatino Linotype" panose="02040502050505030304" pitchFamily="18" charset="0"/>
              </a:rPr>
            </a:br>
            <a:r>
              <a:rPr lang="en-US" sz="3200" dirty="0">
                <a:solidFill>
                  <a:srgbClr val="002060"/>
                </a:solidFill>
                <a:latin typeface="Palatino Linotype" panose="02040502050505030304" pitchFamily="18" charset="0"/>
              </a:rPr>
              <a:t>Change agent</a:t>
            </a:r>
            <a:br>
              <a:rPr lang="en-US" sz="3200" dirty="0">
                <a:solidFill>
                  <a:srgbClr val="002060"/>
                </a:solidFill>
                <a:latin typeface="Palatino Linotype" panose="02040502050505030304" pitchFamily="18" charset="0"/>
              </a:rPr>
            </a:br>
            <a:r>
              <a:rPr lang="en-US" sz="3200" dirty="0">
                <a:solidFill>
                  <a:srgbClr val="002060"/>
                </a:solidFill>
                <a:latin typeface="Palatino Linotype" panose="02040502050505030304" pitchFamily="18" charset="0"/>
              </a:rPr>
              <a:t>Counselor</a:t>
            </a:r>
            <a:br>
              <a:rPr lang="en-US" sz="3200" dirty="0">
                <a:solidFill>
                  <a:srgbClr val="002060"/>
                </a:solidFill>
                <a:latin typeface="Palatino Linotype" panose="02040502050505030304" pitchFamily="18" charset="0"/>
              </a:rPr>
            </a:br>
            <a:r>
              <a:rPr lang="en-US" sz="3200" dirty="0">
                <a:solidFill>
                  <a:srgbClr val="002060"/>
                </a:solidFill>
                <a:latin typeface="Palatino Linotype" panose="02040502050505030304" pitchFamily="18" charset="0"/>
              </a:rPr>
              <a:t>Instructional Designer</a:t>
            </a:r>
          </a:p>
        </p:txBody>
      </p:sp>
    </p:spTree>
    <p:extLst>
      <p:ext uri="{BB962C8B-B14F-4D97-AF65-F5344CB8AC3E}">
        <p14:creationId xmlns:p14="http://schemas.microsoft.com/office/powerpoint/2010/main" val="4653615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FDBEE-4195-4501-86D1-0FED223718B5}"/>
              </a:ext>
            </a:extLst>
          </p:cNvPr>
          <p:cNvSpPr>
            <a:spLocks noGrp="1"/>
          </p:cNvSpPr>
          <p:nvPr>
            <p:ph type="ctrTitle"/>
          </p:nvPr>
        </p:nvSpPr>
        <p:spPr>
          <a:xfrm>
            <a:off x="1524000" y="1122362"/>
            <a:ext cx="9144000" cy="5128536"/>
          </a:xfrm>
        </p:spPr>
        <p:txBody>
          <a:bodyPr>
            <a:normAutofit fontScale="90000"/>
          </a:bodyPr>
          <a:lstStyle/>
          <a:p>
            <a:r>
              <a:rPr lang="en-US" sz="3600" dirty="0">
                <a:solidFill>
                  <a:srgbClr val="002060"/>
                </a:solidFill>
                <a:latin typeface="Palatino Linotype" panose="02040502050505030304" pitchFamily="18" charset="0"/>
              </a:rPr>
              <a:t>We may be called upon to facilitate:</a:t>
            </a:r>
            <a:br>
              <a:rPr lang="en-US" sz="3600" dirty="0">
                <a:solidFill>
                  <a:srgbClr val="002060"/>
                </a:solidFill>
                <a:latin typeface="Palatino Linotype" panose="02040502050505030304" pitchFamily="18" charset="0"/>
              </a:rPr>
            </a:br>
            <a:br>
              <a:rPr lang="en-US" sz="3600" dirty="0">
                <a:solidFill>
                  <a:srgbClr val="002060"/>
                </a:solidFill>
                <a:latin typeface="Palatino Linotype" panose="02040502050505030304" pitchFamily="18" charset="0"/>
              </a:rPr>
            </a:br>
            <a:r>
              <a:rPr lang="en-US" sz="3600" dirty="0">
                <a:solidFill>
                  <a:srgbClr val="002060"/>
                </a:solidFill>
                <a:latin typeface="Palatino Linotype" panose="02040502050505030304" pitchFamily="18" charset="0"/>
              </a:rPr>
              <a:t>Mechanical skills</a:t>
            </a:r>
            <a:br>
              <a:rPr lang="en-US" sz="3600" dirty="0">
                <a:solidFill>
                  <a:srgbClr val="002060"/>
                </a:solidFill>
                <a:latin typeface="Palatino Linotype" panose="02040502050505030304" pitchFamily="18" charset="0"/>
              </a:rPr>
            </a:br>
            <a:r>
              <a:rPr lang="en-US" sz="3600" dirty="0">
                <a:solidFill>
                  <a:srgbClr val="002060"/>
                </a:solidFill>
                <a:latin typeface="Palatino Linotype" panose="02040502050505030304" pitchFamily="18" charset="0"/>
              </a:rPr>
              <a:t>Basic math and writing</a:t>
            </a:r>
            <a:br>
              <a:rPr lang="en-US" sz="3600" dirty="0">
                <a:solidFill>
                  <a:srgbClr val="002060"/>
                </a:solidFill>
                <a:latin typeface="Palatino Linotype" panose="02040502050505030304" pitchFamily="18" charset="0"/>
              </a:rPr>
            </a:br>
            <a:r>
              <a:rPr lang="en-US" sz="3600" dirty="0">
                <a:solidFill>
                  <a:srgbClr val="002060"/>
                </a:solidFill>
                <a:latin typeface="Palatino Linotype" panose="02040502050505030304" pitchFamily="18" charset="0"/>
              </a:rPr>
              <a:t>Computer interfacing skills</a:t>
            </a:r>
            <a:br>
              <a:rPr lang="en-US" sz="3600" dirty="0">
                <a:solidFill>
                  <a:srgbClr val="002060"/>
                </a:solidFill>
                <a:latin typeface="Palatino Linotype" panose="02040502050505030304" pitchFamily="18" charset="0"/>
              </a:rPr>
            </a:br>
            <a:r>
              <a:rPr lang="en-US" sz="3600" dirty="0">
                <a:solidFill>
                  <a:srgbClr val="002060"/>
                </a:solidFill>
                <a:latin typeface="Palatino Linotype" panose="02040502050505030304" pitchFamily="18" charset="0"/>
              </a:rPr>
              <a:t>Communication and interpersonal skills</a:t>
            </a:r>
            <a:br>
              <a:rPr lang="en-US" sz="3600" dirty="0">
                <a:solidFill>
                  <a:srgbClr val="002060"/>
                </a:solidFill>
                <a:latin typeface="Palatino Linotype" panose="02040502050505030304" pitchFamily="18" charset="0"/>
              </a:rPr>
            </a:br>
            <a:r>
              <a:rPr lang="en-US" sz="3600" dirty="0">
                <a:solidFill>
                  <a:srgbClr val="002060"/>
                </a:solidFill>
                <a:latin typeface="Palatino Linotype" panose="02040502050505030304" pitchFamily="18" charset="0"/>
              </a:rPr>
              <a:t>Specialized job skills</a:t>
            </a:r>
            <a:br>
              <a:rPr lang="en-US" sz="3600" dirty="0"/>
            </a:br>
            <a:br>
              <a:rPr lang="en-US" dirty="0"/>
            </a:br>
            <a:endParaRPr lang="en-US" dirty="0"/>
          </a:p>
        </p:txBody>
      </p:sp>
    </p:spTree>
    <p:extLst>
      <p:ext uri="{BB962C8B-B14F-4D97-AF65-F5344CB8AC3E}">
        <p14:creationId xmlns:p14="http://schemas.microsoft.com/office/powerpoint/2010/main" val="8393564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FDBEE-4195-4501-86D1-0FED223718B5}"/>
              </a:ext>
            </a:extLst>
          </p:cNvPr>
          <p:cNvSpPr>
            <a:spLocks noGrp="1"/>
          </p:cNvSpPr>
          <p:nvPr>
            <p:ph type="ctrTitle"/>
          </p:nvPr>
        </p:nvSpPr>
        <p:spPr>
          <a:xfrm>
            <a:off x="1524000" y="1122362"/>
            <a:ext cx="9144000" cy="5285933"/>
          </a:xfrm>
        </p:spPr>
        <p:txBody>
          <a:bodyPr>
            <a:normAutofit fontScale="90000"/>
          </a:bodyPr>
          <a:lstStyle/>
          <a:p>
            <a:r>
              <a:rPr lang="en-US" sz="3600" dirty="0">
                <a:solidFill>
                  <a:srgbClr val="002060"/>
                </a:solidFill>
                <a:latin typeface="Palatino Linotype" panose="02040502050505030304" pitchFamily="18" charset="0"/>
              </a:rPr>
              <a:t>Not only should we train the X’s and O’s and standard operating procedures, but give them a basic understanding of why these processes are in place, how they relate to the business, and what the consequences of their actions and inactions are.  With many companies experiencing staggering turnover rates by training for the big picture we empower employees and create an efficient work environment.  </a:t>
            </a:r>
            <a:br>
              <a:rPr lang="en-US" dirty="0"/>
            </a:br>
            <a:endParaRPr lang="en-US" dirty="0"/>
          </a:p>
        </p:txBody>
      </p:sp>
    </p:spTree>
    <p:extLst>
      <p:ext uri="{BB962C8B-B14F-4D97-AF65-F5344CB8AC3E}">
        <p14:creationId xmlns:p14="http://schemas.microsoft.com/office/powerpoint/2010/main" val="25213666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FDBEE-4195-4501-86D1-0FED223718B5}"/>
              </a:ext>
            </a:extLst>
          </p:cNvPr>
          <p:cNvSpPr>
            <a:spLocks noGrp="1"/>
          </p:cNvSpPr>
          <p:nvPr>
            <p:ph type="ctrTitle"/>
          </p:nvPr>
        </p:nvSpPr>
        <p:spPr>
          <a:xfrm>
            <a:off x="1524000" y="1122362"/>
            <a:ext cx="9144000" cy="3502103"/>
          </a:xfrm>
        </p:spPr>
        <p:txBody>
          <a:bodyPr>
            <a:noAutofit/>
          </a:bodyPr>
          <a:lstStyle/>
          <a:p>
            <a:r>
              <a:rPr lang="en-US" sz="3200" dirty="0">
                <a:solidFill>
                  <a:srgbClr val="002060"/>
                </a:solidFill>
                <a:latin typeface="Palatino Linotype" panose="02040502050505030304" pitchFamily="18" charset="0"/>
              </a:rPr>
              <a:t>For this reason we should train for the “BIG” picture.  At the beginning of every class or seminar large or small I write one word on the board “CONCEPTUALIZTION,” this is what I call seeing the big picture, understanding the process and your role in it. </a:t>
            </a:r>
          </a:p>
        </p:txBody>
      </p:sp>
    </p:spTree>
    <p:extLst>
      <p:ext uri="{BB962C8B-B14F-4D97-AF65-F5344CB8AC3E}">
        <p14:creationId xmlns:p14="http://schemas.microsoft.com/office/powerpoint/2010/main" val="1304102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FDBEE-4195-4501-86D1-0FED223718B5}"/>
              </a:ext>
            </a:extLst>
          </p:cNvPr>
          <p:cNvSpPr>
            <a:spLocks noGrp="1"/>
          </p:cNvSpPr>
          <p:nvPr>
            <p:ph type="ctrTitle"/>
          </p:nvPr>
        </p:nvSpPr>
        <p:spPr>
          <a:xfrm>
            <a:off x="1524000" y="1122362"/>
            <a:ext cx="9144000" cy="4334057"/>
          </a:xfrm>
        </p:spPr>
        <p:txBody>
          <a:bodyPr>
            <a:normAutofit/>
          </a:bodyPr>
          <a:lstStyle/>
          <a:p>
            <a:br>
              <a:rPr lang="en-US" dirty="0"/>
            </a:br>
            <a:endParaRPr lang="en-US" dirty="0"/>
          </a:p>
        </p:txBody>
      </p:sp>
      <p:sp>
        <p:nvSpPr>
          <p:cNvPr id="3" name="Rectangle 2">
            <a:extLst>
              <a:ext uri="{FF2B5EF4-FFF2-40B4-BE49-F238E27FC236}">
                <a16:creationId xmlns:a16="http://schemas.microsoft.com/office/drawing/2014/main" id="{92CE4E95-B227-4BDE-B2D3-F3BE57A5FA01}"/>
              </a:ext>
            </a:extLst>
          </p:cNvPr>
          <p:cNvSpPr/>
          <p:nvPr/>
        </p:nvSpPr>
        <p:spPr>
          <a:xfrm>
            <a:off x="3048000" y="2828836"/>
            <a:ext cx="6096000" cy="1015663"/>
          </a:xfrm>
          <a:prstGeom prst="rect">
            <a:avLst/>
          </a:prstGeom>
        </p:spPr>
        <p:txBody>
          <a:bodyPr>
            <a:spAutoFit/>
          </a:bodyPr>
          <a:lstStyle/>
          <a:p>
            <a:pPr algn="ctr"/>
            <a:r>
              <a:rPr lang="en-US" sz="6000" dirty="0">
                <a:solidFill>
                  <a:srgbClr val="002060"/>
                </a:solidFill>
                <a:latin typeface="Palatino Linotype" panose="02040502050505030304" pitchFamily="18" charset="0"/>
                <a:ea typeface="+mj-ea"/>
                <a:cs typeface="+mj-cs"/>
              </a:rPr>
              <a:t>The Logistics</a:t>
            </a:r>
            <a:endParaRPr lang="en-US" sz="6000"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2669036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FDBEE-4195-4501-86D1-0FED223718B5}"/>
              </a:ext>
            </a:extLst>
          </p:cNvPr>
          <p:cNvSpPr>
            <a:spLocks noGrp="1"/>
          </p:cNvSpPr>
          <p:nvPr>
            <p:ph type="ctrTitle"/>
          </p:nvPr>
        </p:nvSpPr>
        <p:spPr>
          <a:xfrm>
            <a:off x="1524000" y="472190"/>
            <a:ext cx="9144000" cy="4984229"/>
          </a:xfrm>
        </p:spPr>
        <p:txBody>
          <a:bodyPr>
            <a:normAutofit fontScale="90000"/>
          </a:bodyPr>
          <a:lstStyle/>
          <a:p>
            <a:r>
              <a:rPr lang="en-US" sz="3600" dirty="0">
                <a:solidFill>
                  <a:srgbClr val="002060"/>
                </a:solidFill>
                <a:latin typeface="Palatino Linotype" panose="02040502050505030304" pitchFamily="18" charset="0"/>
              </a:rPr>
              <a:t> </a:t>
            </a:r>
            <a:br>
              <a:rPr lang="en-US" sz="3600" dirty="0">
                <a:solidFill>
                  <a:srgbClr val="002060"/>
                </a:solidFill>
                <a:latin typeface="Palatino Linotype" panose="02040502050505030304" pitchFamily="18" charset="0"/>
              </a:rPr>
            </a:br>
            <a:br>
              <a:rPr lang="en-US" sz="3600" dirty="0">
                <a:solidFill>
                  <a:srgbClr val="002060"/>
                </a:solidFill>
                <a:latin typeface="Palatino Linotype" panose="02040502050505030304" pitchFamily="18" charset="0"/>
              </a:rPr>
            </a:br>
            <a:r>
              <a:rPr lang="en-US" sz="3600" dirty="0">
                <a:solidFill>
                  <a:srgbClr val="002060"/>
                </a:solidFill>
                <a:latin typeface="Palatino Linotype" panose="02040502050505030304" pitchFamily="18" charset="0"/>
              </a:rPr>
              <a:t>Basic presentation skills.</a:t>
            </a:r>
            <a:br>
              <a:rPr lang="en-US" sz="3600" dirty="0">
                <a:solidFill>
                  <a:srgbClr val="002060"/>
                </a:solidFill>
                <a:latin typeface="Palatino Linotype" panose="02040502050505030304" pitchFamily="18" charset="0"/>
              </a:rPr>
            </a:br>
            <a:br>
              <a:rPr lang="en-US" sz="3600" dirty="0">
                <a:solidFill>
                  <a:srgbClr val="002060"/>
                </a:solidFill>
                <a:latin typeface="Palatino Linotype" panose="02040502050505030304" pitchFamily="18" charset="0"/>
              </a:rPr>
            </a:br>
            <a:r>
              <a:rPr lang="en-US" sz="3600" dirty="0">
                <a:solidFill>
                  <a:srgbClr val="002060"/>
                </a:solidFill>
                <a:latin typeface="Palatino Linotype" panose="02040502050505030304" pitchFamily="18" charset="0"/>
              </a:rPr>
              <a:t>Creating an environment for learning.</a:t>
            </a:r>
            <a:br>
              <a:rPr lang="en-US" sz="3600" dirty="0">
                <a:solidFill>
                  <a:srgbClr val="002060"/>
                </a:solidFill>
                <a:latin typeface="Palatino Linotype" panose="02040502050505030304" pitchFamily="18" charset="0"/>
              </a:rPr>
            </a:br>
            <a:r>
              <a:rPr lang="en-US" sz="3600" dirty="0">
                <a:solidFill>
                  <a:srgbClr val="002060"/>
                </a:solidFill>
                <a:latin typeface="Palatino Linotype" panose="02040502050505030304" pitchFamily="18" charset="0"/>
              </a:rPr>
              <a:t>  </a:t>
            </a:r>
            <a:br>
              <a:rPr lang="en-US" sz="3600" dirty="0">
                <a:solidFill>
                  <a:srgbClr val="002060"/>
                </a:solidFill>
                <a:latin typeface="Palatino Linotype" panose="02040502050505030304" pitchFamily="18" charset="0"/>
              </a:rPr>
            </a:br>
            <a:r>
              <a:rPr lang="en-US" sz="3600" dirty="0">
                <a:solidFill>
                  <a:srgbClr val="002060"/>
                </a:solidFill>
                <a:latin typeface="Palatino Linotype" panose="02040502050505030304" pitchFamily="18" charset="0"/>
              </a:rPr>
              <a:t>How to build rapport with students and trainees.</a:t>
            </a:r>
            <a:br>
              <a:rPr lang="en-US" sz="3600" dirty="0">
                <a:solidFill>
                  <a:srgbClr val="002060"/>
                </a:solidFill>
                <a:latin typeface="Palatino Linotype" panose="02040502050505030304" pitchFamily="18" charset="0"/>
              </a:rPr>
            </a:br>
            <a:r>
              <a:rPr lang="en-US" sz="3600" dirty="0">
                <a:solidFill>
                  <a:srgbClr val="002060"/>
                </a:solidFill>
                <a:latin typeface="Palatino Linotype" panose="02040502050505030304" pitchFamily="18" charset="0"/>
              </a:rPr>
              <a:t>  </a:t>
            </a:r>
            <a:br>
              <a:rPr lang="en-US" sz="3600" dirty="0">
                <a:solidFill>
                  <a:srgbClr val="002060"/>
                </a:solidFill>
                <a:latin typeface="Palatino Linotype" panose="02040502050505030304" pitchFamily="18" charset="0"/>
              </a:rPr>
            </a:br>
            <a:r>
              <a:rPr lang="en-US" sz="3600" dirty="0">
                <a:solidFill>
                  <a:srgbClr val="002060"/>
                </a:solidFill>
                <a:latin typeface="Palatino Linotype" panose="02040502050505030304" pitchFamily="18" charset="0"/>
              </a:rPr>
              <a:t>Controlling disruptions. </a:t>
            </a:r>
            <a:br>
              <a:rPr lang="en-US" sz="3600" dirty="0"/>
            </a:br>
            <a:br>
              <a:rPr lang="en-US" dirty="0"/>
            </a:br>
            <a:endParaRPr lang="en-US" dirty="0"/>
          </a:p>
        </p:txBody>
      </p:sp>
    </p:spTree>
    <p:extLst>
      <p:ext uri="{BB962C8B-B14F-4D97-AF65-F5344CB8AC3E}">
        <p14:creationId xmlns:p14="http://schemas.microsoft.com/office/powerpoint/2010/main" val="20685314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Reflection">
      <a:fillStyleLst>
        <a:solidFill>
          <a:schemeClr val="phClr"/>
        </a:solidFill>
        <a:gradFill rotWithShape="1">
          <a:gsLst>
            <a:gs pos="0">
              <a:schemeClr val="phClr">
                <a:tint val="50000"/>
                <a:alpha val="100000"/>
                <a:satMod val="140000"/>
                <a:lumMod val="105000"/>
              </a:schemeClr>
            </a:gs>
            <a:gs pos="41000">
              <a:schemeClr val="phClr">
                <a:tint val="57000"/>
                <a:satMod val="160000"/>
                <a:lumMod val="99000"/>
              </a:schemeClr>
            </a:gs>
            <a:gs pos="100000">
              <a:schemeClr val="phClr">
                <a:tint val="80000"/>
                <a:satMod val="180000"/>
                <a:lumMod val="104000"/>
              </a:schemeClr>
            </a:gs>
          </a:gsLst>
          <a:lin ang="5400000" scaled="1"/>
        </a:gradFill>
        <a:gradFill rotWithShape="1">
          <a:gsLst>
            <a:gs pos="0">
              <a:schemeClr val="phClr">
                <a:tint val="97000"/>
                <a:satMod val="115000"/>
                <a:lumMod val="114000"/>
              </a:schemeClr>
            </a:gs>
            <a:gs pos="60000">
              <a:schemeClr val="phClr">
                <a:tint val="100000"/>
                <a:shade val="96000"/>
                <a:satMod val="100000"/>
                <a:lumMod val="108000"/>
              </a:schemeClr>
            </a:gs>
            <a:gs pos="100000">
              <a:schemeClr val="phClr">
                <a:shade val="91000"/>
                <a:sat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38100" dist="25400" dir="5400000" rotWithShape="0">
              <a:srgbClr val="000000">
                <a:alpha val="28000"/>
              </a:srgbClr>
            </a:outerShdw>
          </a:effectLst>
        </a:effectStyle>
        <a:effectStyle>
          <a:effectLst>
            <a:outerShdw blurRad="50800" dist="31750" dir="5400000" sy="98000" rotWithShape="0">
              <a:srgbClr val="000000">
                <a:alpha val="47000"/>
              </a:srgbClr>
            </a:outerShdw>
          </a:effectLst>
          <a:scene3d>
            <a:camera prst="orthographicFront">
              <a:rot lat="0" lon="0" rev="0"/>
            </a:camera>
            <a:lightRig rig="twoPt" dir="t">
              <a:rot lat="0" lon="0" rev="4800000"/>
            </a:lightRig>
          </a:scene3d>
          <a:sp3d prstMaterial="matte">
            <a:bevelT w="25400" h="44450"/>
          </a:sp3d>
        </a:effectStyle>
        <a:effectStyle>
          <a:effectLst>
            <a:reflection blurRad="25400" stA="32000" endPos="28000" dist="8889" dir="5400000" sy="-100000" rotWithShape="0"/>
          </a:effectLst>
          <a:scene3d>
            <a:camera prst="orthographicFront">
              <a:rot lat="0" lon="0" rev="0"/>
            </a:camera>
            <a:lightRig rig="threePt" dir="t">
              <a:rot lat="0" lon="0" rev="4800000"/>
            </a:lightRig>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Reflection">
      <a:fillStyleLst>
        <a:solidFill>
          <a:schemeClr val="phClr"/>
        </a:solidFill>
        <a:gradFill rotWithShape="1">
          <a:gsLst>
            <a:gs pos="0">
              <a:schemeClr val="phClr">
                <a:tint val="50000"/>
                <a:alpha val="100000"/>
                <a:satMod val="140000"/>
                <a:lumMod val="105000"/>
              </a:schemeClr>
            </a:gs>
            <a:gs pos="41000">
              <a:schemeClr val="phClr">
                <a:tint val="57000"/>
                <a:satMod val="160000"/>
                <a:lumMod val="99000"/>
              </a:schemeClr>
            </a:gs>
            <a:gs pos="100000">
              <a:schemeClr val="phClr">
                <a:tint val="80000"/>
                <a:satMod val="180000"/>
                <a:lumMod val="104000"/>
              </a:schemeClr>
            </a:gs>
          </a:gsLst>
          <a:lin ang="5400000" scaled="1"/>
        </a:gradFill>
        <a:gradFill rotWithShape="1">
          <a:gsLst>
            <a:gs pos="0">
              <a:schemeClr val="phClr">
                <a:tint val="97000"/>
                <a:satMod val="115000"/>
                <a:lumMod val="114000"/>
              </a:schemeClr>
            </a:gs>
            <a:gs pos="60000">
              <a:schemeClr val="phClr">
                <a:tint val="100000"/>
                <a:shade val="96000"/>
                <a:satMod val="100000"/>
                <a:lumMod val="108000"/>
              </a:schemeClr>
            </a:gs>
            <a:gs pos="100000">
              <a:schemeClr val="phClr">
                <a:shade val="91000"/>
                <a:sat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38100" dist="25400" dir="5400000" rotWithShape="0">
              <a:srgbClr val="000000">
                <a:alpha val="28000"/>
              </a:srgbClr>
            </a:outerShdw>
          </a:effectLst>
        </a:effectStyle>
        <a:effectStyle>
          <a:effectLst>
            <a:outerShdw blurRad="50800" dist="31750" dir="5400000" sy="98000" rotWithShape="0">
              <a:srgbClr val="000000">
                <a:alpha val="47000"/>
              </a:srgbClr>
            </a:outerShdw>
          </a:effectLst>
          <a:scene3d>
            <a:camera prst="orthographicFront">
              <a:rot lat="0" lon="0" rev="0"/>
            </a:camera>
            <a:lightRig rig="twoPt" dir="t">
              <a:rot lat="0" lon="0" rev="4800000"/>
            </a:lightRig>
          </a:scene3d>
          <a:sp3d prstMaterial="matte">
            <a:bevelT w="25400" h="44450"/>
          </a:sp3d>
        </a:effectStyle>
        <a:effectStyle>
          <a:effectLst>
            <a:reflection blurRad="25400" stA="32000" endPos="28000" dist="8889" dir="5400000" sy="-100000" rotWithShape="0"/>
          </a:effectLst>
          <a:scene3d>
            <a:camera prst="orthographicFront">
              <a:rot lat="0" lon="0" rev="0"/>
            </a:camera>
            <a:lightRig rig="threePt" dir="t">
              <a:rot lat="0" lon="0" rev="4800000"/>
            </a:lightRig>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322</TotalTime>
  <Words>1000</Words>
  <Application>Microsoft Office PowerPoint</Application>
  <PresentationFormat>Widescreen</PresentationFormat>
  <Paragraphs>105</Paragraphs>
  <Slides>34</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34</vt:i4>
      </vt:variant>
    </vt:vector>
  </HeadingPairs>
  <TitlesOfParts>
    <vt:vector size="40" baseType="lpstr">
      <vt:lpstr>Arial</vt:lpstr>
      <vt:lpstr>Calibri</vt:lpstr>
      <vt:lpstr>Calibri Light</vt:lpstr>
      <vt:lpstr>Palatino Linotype</vt:lpstr>
      <vt:lpstr>Office Theme</vt:lpstr>
      <vt:lpstr>1_Office Theme</vt:lpstr>
      <vt:lpstr>Kansas City Professional Development Council</vt:lpstr>
      <vt:lpstr>Pete Warner Pres. Warehouse Training Academy  816-896-3032  pete@warehousetrainingacademy.com warehousetrainingacademy.com   </vt:lpstr>
      <vt:lpstr>Becoming a great Trainer</vt:lpstr>
      <vt:lpstr>Traditional roles have changed and we may be called upon to be a:  Facilitator Moderator Change agent Counselor Instructional Designer</vt:lpstr>
      <vt:lpstr>We may be called upon to facilitate:  Mechanical skills Basic math and writing Computer interfacing skills Communication and interpersonal skills Specialized job skills  </vt:lpstr>
      <vt:lpstr>Not only should we train the X’s and O’s and standard operating procedures, but give them a basic understanding of why these processes are in place, how they relate to the business, and what the consequences of their actions and inactions are.  With many companies experiencing staggering turnover rates by training for the big picture we empower employees and create an efficient work environment.   </vt:lpstr>
      <vt:lpstr>For this reason we should train for the “BIG” picture.  At the beginning of every class or seminar large or small I write one word on the board “CONCEPTUALIZTION,” this is what I call seeing the big picture, understanding the process and your role in it. </vt:lpstr>
      <vt:lpstr> </vt:lpstr>
      <vt:lpstr>   Basic presentation skills.  Creating an environment for learning.    How to build rapport with students and trainees.    Controlling disruptions.   </vt:lpstr>
      <vt:lpstr> </vt:lpstr>
      <vt:lpstr> </vt:lpstr>
      <vt:lpstr> </vt:lpstr>
      <vt:lpstr> </vt:lpstr>
      <vt:lpstr> </vt:lpstr>
      <vt:lpstr>Present presentation (power points/DVD’s) – do not rely solely on your class materials your knowledge and experience are invaluable.  Use stories, examples and your own experiences to support your presentation.  A strong lecturer will capture the students’ attention and they will remember the stories and retain the knowledge much longer and more efficiently. </vt:lpstr>
      <vt:lpstr> </vt:lpstr>
      <vt:lpstr> </vt:lpstr>
      <vt:lpstr> </vt:lpstr>
      <vt:lpstr>In the business world the biggest influence on the transfer of learning both positively and negatively is management support.  The culture of a company must come from the top down.  Owners, managers and employers must see and acknowledge the need for training, support the entire process, acknowledge and reward the outcomes, and take ownership. </vt:lpstr>
      <vt:lpstr>Introduction – let the students get to know a little about you and learn out about their experience and skill level.  Some students may have  more experience than you so learn from that and incorporate that into your presentation. </vt:lpstr>
      <vt:lpstr> </vt:lpstr>
      <vt:lpstr>The information we provide must be specific and Accurate  Easy to interpret and use   Concise and to the point  </vt:lpstr>
      <vt:lpstr> </vt:lpstr>
      <vt:lpstr>Students come from different social and economic backgrounds with varying degrees of skill and experience, but almost every student or employee wants to take part in the process, they want to take ownership of their contributions and know they can grow with a company.</vt:lpstr>
      <vt:lpstr>Many employees, trainees and students take pride in the opportunity to learn new skills, be a contributor and hopefully advance their current position.  This can be a non-financial raise or promotion for the employee and can be a reward, recognition and acknowledgment for their dedication and support. </vt:lpstr>
      <vt:lpstr>Unfortunately if the trainee does not see the value in the training the process becomes an inconvenience, and if management does not support it becomes a valueless experience for the trainee and an added expense for the company. </vt:lpstr>
      <vt:lpstr> </vt:lpstr>
      <vt:lpstr> </vt:lpstr>
      <vt:lpstr>  </vt:lpstr>
      <vt:lpstr>  </vt:lpstr>
      <vt:lpstr>PowerPoint Presentation</vt:lpstr>
      <vt:lpstr>This is a unique time with multi-generational classes, new technologies (phones, tablets &amp; wearables) and new ways of learning.    Some of the focus has shifted to social learning and just-in-time (embedded) learning.  </vt:lpstr>
      <vt:lpstr> </vt:lpstr>
      <vt:lpstr>Pete Warner Pres. Warehouse Training Academy  816-896-3032  pete@warehousetrainingacademy.com warehousetrainingacademy.com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Warehouse Training Academy  LLC</dc:title>
  <dc:creator>PETE WARNER</dc:creator>
  <cp:lastModifiedBy>PETE WARNER</cp:lastModifiedBy>
  <cp:revision>60</cp:revision>
  <dcterms:created xsi:type="dcterms:W3CDTF">2018-04-08T04:05:09Z</dcterms:created>
  <dcterms:modified xsi:type="dcterms:W3CDTF">2018-05-11T17:47:46Z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